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337" r:id="rId16"/>
    <p:sldId id="338" r:id="rId17"/>
    <p:sldId id="265" r:id="rId18"/>
    <p:sldId id="340"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42" r:id="rId44"/>
    <p:sldId id="319" r:id="rId45"/>
    <p:sldId id="346" r:id="rId46"/>
    <p:sldId id="321" r:id="rId47"/>
    <p:sldId id="322" r:id="rId48"/>
    <p:sldId id="323" r:id="rId49"/>
    <p:sldId id="324" r:id="rId50"/>
    <p:sldId id="288" r:id="rId51"/>
    <p:sldId id="289" r:id="rId52"/>
    <p:sldId id="320" r:id="rId53"/>
    <p:sldId id="274"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3B0C80-FB1A-1C1A-2E26-B81E38357E5F}" v="283" dt="2025-09-17T14:55:31.489"/>
    <p1510:client id="{A4F01BE6-340F-A61C-286C-8180D463A0A2}" v="183" dt="2025-09-17T13:53:00.018"/>
    <p1510:client id="{CB9D7804-37C2-33C3-BCDD-CDD255CCCA2E}" v="1872" dt="2025-09-17T22:31:28.758"/>
    <p1510:client id="{E8B1C254-B43A-A86F-7728-ED2014D05355}" v="1404" dt="2025-09-17T18:09:13.67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sratisha/Space-X-Falcon-9-landing-prediction/blob/main/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sratisha/Space-X-Falcon-9-landing-prediction/blob/main/spacex-eda-sql-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github.com/esratisha/Space-X-Falcon-9-landing-prediction/blob/main/spacex-eda-sql-sqllite.ipynb" TargetMode="External"/><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sratisha/Space-X-Falcon-9-landing-prediction/blob/main/spacex-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sratisha/Space-X-Falcon-9-landing-prediction/blob/main/Interactive%20Visual%20Analytics%20and%20Dashboard.i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esratisha/Space-X-Falcon-9-landing-prediction/blob/main/SpaceX_Machine%20Learning%20Prediction_Part_5%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sratisha/Space-X-Falcon-9-landing-prediction/blob/main/spacex-eda-sql-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sratisha/Space-X-Falcon-9-landing-prediction/blob/main/spacex-eda-sql-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&lt;Esrat Jahan&gt;</a:t>
            </a:r>
          </a:p>
          <a:p>
            <a:r>
              <a:rPr lang="en-US" dirty="0">
                <a:solidFill>
                  <a:schemeClr val="bg2"/>
                </a:solidFill>
                <a:latin typeface="Abadi"/>
                <a:ea typeface="SF Pro" pitchFamily="2" charset="0"/>
                <a:cs typeface="SF Pro" pitchFamily="2" charset="0"/>
              </a:rPr>
              <a:t>&lt;17-09-2025&gt;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366231" cy="4397241"/>
          </a:xfrm>
          <a:prstGeom prst="rect">
            <a:avLst/>
          </a:prstGeom>
        </p:spPr>
        <p:txBody>
          <a:bodyPr lIns="91440" tIns="45720" rIns="91440" bIns="45720" anchor="t"/>
          <a:lstStyle/>
          <a:p>
            <a:r>
              <a:rPr lang="en-US" sz="1200" dirty="0">
                <a:solidFill>
                  <a:schemeClr val="accent3">
                    <a:lumMod val="25000"/>
                  </a:schemeClr>
                </a:solidFill>
                <a:latin typeface="Abadi"/>
                <a:ea typeface="+mn-lt"/>
                <a:cs typeface="+mn-lt"/>
              </a:rPr>
              <a:t>Identify and calculate the percentage of the missing values in each attribute</a:t>
            </a:r>
            <a:endParaRPr lang="en-US" sz="1200">
              <a:solidFill>
                <a:schemeClr val="accent3">
                  <a:lumMod val="25000"/>
                </a:schemeClr>
              </a:solidFill>
              <a:latin typeface="Abadi"/>
              <a:ea typeface="Calibri"/>
              <a:cs typeface="Calibri"/>
            </a:endParaRPr>
          </a:p>
          <a:p>
            <a:r>
              <a:rPr lang="en-US" sz="1200" dirty="0">
                <a:solidFill>
                  <a:schemeClr val="accent3">
                    <a:lumMod val="25000"/>
                  </a:schemeClr>
                </a:solidFill>
                <a:latin typeface="Abadi"/>
                <a:ea typeface="+mn-lt"/>
                <a:cs typeface="+mn-lt"/>
              </a:rPr>
              <a:t>Identify which columns are numerical and categorical:</a:t>
            </a:r>
            <a:endParaRPr lang="en-US" sz="1200">
              <a:solidFill>
                <a:schemeClr val="accent3">
                  <a:lumMod val="25000"/>
                </a:schemeClr>
              </a:solidFill>
              <a:latin typeface="Abadi"/>
              <a:ea typeface="Calibri"/>
              <a:cs typeface="Calibri"/>
            </a:endParaRPr>
          </a:p>
          <a:p>
            <a:r>
              <a:rPr lang="en-US" sz="1200" dirty="0">
                <a:solidFill>
                  <a:schemeClr val="accent3">
                    <a:lumMod val="25000"/>
                  </a:schemeClr>
                </a:solidFill>
                <a:latin typeface="Abadi"/>
                <a:ea typeface="+mn-lt"/>
                <a:cs typeface="+mn-lt"/>
              </a:rPr>
              <a:t>Use the method </a:t>
            </a:r>
            <a:r>
              <a:rPr lang="en-US" sz="1200" err="1">
                <a:solidFill>
                  <a:schemeClr val="accent3">
                    <a:lumMod val="25000"/>
                  </a:schemeClr>
                </a:solidFill>
                <a:latin typeface="Abadi"/>
                <a:ea typeface="+mn-lt"/>
                <a:cs typeface="+mn-lt"/>
              </a:rPr>
              <a:t>value_counts</a:t>
            </a:r>
            <a:r>
              <a:rPr lang="en-US" sz="1200" dirty="0">
                <a:solidFill>
                  <a:schemeClr val="accent3">
                    <a:lumMod val="25000"/>
                  </a:schemeClr>
                </a:solidFill>
                <a:latin typeface="Abadi"/>
                <a:ea typeface="+mn-lt"/>
                <a:cs typeface="+mn-lt"/>
              </a:rPr>
              <a:t>() on the column </a:t>
            </a:r>
            <a:r>
              <a:rPr lang="en-US" sz="1200" err="1">
                <a:solidFill>
                  <a:schemeClr val="accent3">
                    <a:lumMod val="25000"/>
                  </a:schemeClr>
                </a:solidFill>
                <a:latin typeface="Abadi"/>
                <a:ea typeface="+mn-lt"/>
                <a:cs typeface="+mn-lt"/>
              </a:rPr>
              <a:t>LaunchSite</a:t>
            </a:r>
            <a:r>
              <a:rPr lang="en-US" sz="1200" dirty="0">
                <a:solidFill>
                  <a:schemeClr val="accent3">
                    <a:lumMod val="25000"/>
                  </a:schemeClr>
                </a:solidFill>
                <a:latin typeface="Abadi"/>
                <a:ea typeface="+mn-lt"/>
                <a:cs typeface="+mn-lt"/>
              </a:rPr>
              <a:t> to determine the number of launches on each site:</a:t>
            </a:r>
          </a:p>
          <a:p>
            <a:r>
              <a:rPr lang="en-US" sz="1200" dirty="0">
                <a:solidFill>
                  <a:schemeClr val="accent3">
                    <a:lumMod val="25000"/>
                  </a:schemeClr>
                </a:solidFill>
                <a:latin typeface="Abadi"/>
                <a:ea typeface="+mn-lt"/>
                <a:cs typeface="+mn-lt"/>
              </a:rPr>
              <a:t>Using the Outcome, create a list where the element is zero if the corresponding row in Outcome is in the set </a:t>
            </a:r>
            <a:r>
              <a:rPr lang="en-US" sz="1200" err="1">
                <a:solidFill>
                  <a:schemeClr val="accent3">
                    <a:lumMod val="25000"/>
                  </a:schemeClr>
                </a:solidFill>
                <a:latin typeface="Abadi"/>
                <a:ea typeface="+mn-lt"/>
                <a:cs typeface="+mn-lt"/>
              </a:rPr>
              <a:t>bad_outcome</a:t>
            </a:r>
            <a:r>
              <a:rPr lang="en-US" sz="1200" dirty="0">
                <a:solidFill>
                  <a:schemeClr val="accent3">
                    <a:lumMod val="25000"/>
                  </a:schemeClr>
                </a:solidFill>
                <a:latin typeface="Abadi"/>
                <a:ea typeface="+mn-lt"/>
                <a:cs typeface="+mn-lt"/>
              </a:rPr>
              <a:t>; otherwise, it's one. Then assign it to the variable </a:t>
            </a:r>
            <a:r>
              <a:rPr lang="en-US" sz="1200" err="1">
                <a:solidFill>
                  <a:schemeClr val="accent3">
                    <a:lumMod val="25000"/>
                  </a:schemeClr>
                </a:solidFill>
                <a:latin typeface="Abadi"/>
                <a:ea typeface="+mn-lt"/>
                <a:cs typeface="+mn-lt"/>
              </a:rPr>
              <a:t>landing_class</a:t>
            </a:r>
            <a:endParaRPr lang="en-US" sz="1200" dirty="0">
              <a:solidFill>
                <a:schemeClr val="accent3">
                  <a:lumMod val="25000"/>
                </a:schemeClr>
              </a:solidFill>
              <a:latin typeface="Abadi"/>
              <a:ea typeface="+mn-lt"/>
              <a:cs typeface="+mn-lt"/>
            </a:endParaRPr>
          </a:p>
          <a:p>
            <a:endParaRPr lang="en-US" sz="2200" dirty="0">
              <a:solidFill>
                <a:schemeClr val="accent3">
                  <a:lumMod val="25000"/>
                </a:schemeClr>
              </a:solidFill>
              <a:latin typeface="Abadi"/>
              <a:ea typeface="+mn-lt"/>
              <a:cs typeface="+mn-lt"/>
            </a:endParaRPr>
          </a:p>
          <a:p>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Space-X-Falcon-9-landing-prediction/spacex-Data wrangling.ipynb at main · esratisha/Space-X-Falcon-9-landing-prediction</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descr="A screenshot of a computer&#10;&#10;AI-generated content may be incorrect.">
            <a:extLst>
              <a:ext uri="{FF2B5EF4-FFF2-40B4-BE49-F238E27FC236}">
                <a16:creationId xmlns:a16="http://schemas.microsoft.com/office/drawing/2014/main" id="{774A4D6F-1FA0-1EE7-C830-8C8DFBA736EC}"/>
              </a:ext>
            </a:extLst>
          </p:cNvPr>
          <p:cNvPicPr>
            <a:picLocks noChangeAspect="1"/>
          </p:cNvPicPr>
          <p:nvPr/>
        </p:nvPicPr>
        <p:blipFill>
          <a:blip r:embed="rId4"/>
          <a:stretch>
            <a:fillRect/>
          </a:stretch>
        </p:blipFill>
        <p:spPr>
          <a:xfrm>
            <a:off x="4992246" y="1826217"/>
            <a:ext cx="6467361" cy="286587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 to analyze the data </a:t>
            </a:r>
          </a:p>
          <a:p>
            <a:pPr lvl="1">
              <a:lnSpc>
                <a:spcPct val="100000"/>
              </a:lnSpc>
              <a:spcBef>
                <a:spcPts val="1400"/>
              </a:spcBef>
            </a:pPr>
            <a:r>
              <a:rPr lang="en-US" sz="1500" dirty="0"/>
              <a:t>Visualize the relationship between Flight Number and Launch Site</a:t>
            </a:r>
            <a:endParaRPr lang="en-US" sz="1800" dirty="0">
              <a:solidFill>
                <a:schemeClr val="accent3">
                  <a:lumMod val="25000"/>
                </a:schemeClr>
              </a:solidFill>
              <a:latin typeface="Abadi"/>
            </a:endParaRPr>
          </a:p>
          <a:p>
            <a:pPr lvl="1">
              <a:lnSpc>
                <a:spcPct val="100000"/>
              </a:lnSpc>
              <a:spcBef>
                <a:spcPts val="1400"/>
              </a:spcBef>
            </a:pPr>
            <a:r>
              <a:rPr lang="en-US" sz="1500" dirty="0"/>
              <a:t>Visualize the relationship between Payload Mass and Launch Site</a:t>
            </a:r>
            <a:endParaRPr lang="en-US" sz="1800" dirty="0">
              <a:solidFill>
                <a:schemeClr val="accent3">
                  <a:lumMod val="25000"/>
                </a:schemeClr>
              </a:solidFill>
              <a:latin typeface="Abadi"/>
            </a:endParaRPr>
          </a:p>
          <a:p>
            <a:pPr lvl="1">
              <a:lnSpc>
                <a:spcPct val="100000"/>
              </a:lnSpc>
              <a:spcBef>
                <a:spcPts val="1400"/>
              </a:spcBef>
            </a:pPr>
            <a:r>
              <a:rPr lang="en-US" sz="1500" dirty="0"/>
              <a:t>Visualize the relationship between success rate of each orbit type</a:t>
            </a:r>
            <a:endParaRPr lang="en-US" sz="1800" dirty="0">
              <a:solidFill>
                <a:schemeClr val="accent3">
                  <a:lumMod val="25000"/>
                </a:schemeClr>
              </a:solidFill>
              <a:latin typeface="Abadi"/>
            </a:endParaRPr>
          </a:p>
          <a:p>
            <a:pPr lvl="1">
              <a:lnSpc>
                <a:spcPct val="100000"/>
              </a:lnSpc>
              <a:spcBef>
                <a:spcPts val="1400"/>
              </a:spcBef>
            </a:pPr>
            <a:r>
              <a:rPr lang="en-US" sz="1500" dirty="0"/>
              <a:t> Visualize the relationship between </a:t>
            </a:r>
            <a:r>
              <a:rPr lang="en-US" sz="1500" dirty="0" err="1"/>
              <a:t>FlightNumber</a:t>
            </a:r>
            <a:r>
              <a:rPr lang="en-US" sz="1500" dirty="0"/>
              <a:t> and Orbit type</a:t>
            </a:r>
            <a:endParaRPr lang="en-US" sz="1800" dirty="0">
              <a:solidFill>
                <a:schemeClr val="accent3">
                  <a:lumMod val="25000"/>
                </a:schemeClr>
              </a:solidFill>
              <a:latin typeface="Abadi"/>
            </a:endParaRPr>
          </a:p>
          <a:p>
            <a:pPr lvl="1">
              <a:lnSpc>
                <a:spcPct val="100000"/>
              </a:lnSpc>
              <a:spcBef>
                <a:spcPts val="1400"/>
              </a:spcBef>
            </a:pPr>
            <a:r>
              <a:rPr lang="en-US" sz="1500" dirty="0"/>
              <a:t>Visualize the relationship between Payload Mass and Orbit type</a:t>
            </a:r>
            <a:endParaRPr lang="en-US" sz="1800" dirty="0">
              <a:solidFill>
                <a:schemeClr val="accent3">
                  <a:lumMod val="25000"/>
                </a:schemeClr>
              </a:solidFill>
              <a:latin typeface="Abadi"/>
            </a:endParaRPr>
          </a:p>
          <a:p>
            <a:pPr lvl="1">
              <a:lnSpc>
                <a:spcPct val="100000"/>
              </a:lnSpc>
              <a:spcBef>
                <a:spcPts val="1400"/>
              </a:spcBef>
            </a:pPr>
            <a:r>
              <a:rPr lang="en-US" sz="1500" dirty="0"/>
              <a:t>Visualize the launch success yearly trend</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ea typeface="+mn-lt"/>
                <a:cs typeface="+mn-lt"/>
                <a:hlinkClick r:id="rId3"/>
              </a:rPr>
              <a:t>Github</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 Link:Space-X-Falcon-9-landing-prediction/spacex-EDA.ipynb at main · esratisha/Space-X-Falcon-9-landing-prediction</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15C1FC9-3D05-A42A-6AF8-29A02D7E82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31F167-5F45-0F97-2577-9B3BD708C74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0817EFC7-8CD9-DE93-B3E5-C1FCB254762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descr="A graph of flight number&#10;&#10;AI-generated content may be incorrect.">
            <a:extLst>
              <a:ext uri="{FF2B5EF4-FFF2-40B4-BE49-F238E27FC236}">
                <a16:creationId xmlns:a16="http://schemas.microsoft.com/office/drawing/2014/main" id="{BE3120F6-5ECA-2CA2-0A8C-79BEDA31221F}"/>
              </a:ext>
            </a:extLst>
          </p:cNvPr>
          <p:cNvPicPr>
            <a:picLocks noChangeAspect="1"/>
          </p:cNvPicPr>
          <p:nvPr/>
        </p:nvPicPr>
        <p:blipFill>
          <a:blip r:embed="rId3"/>
          <a:stretch>
            <a:fillRect/>
          </a:stretch>
        </p:blipFill>
        <p:spPr>
          <a:xfrm>
            <a:off x="2148289" y="3207654"/>
            <a:ext cx="8152482" cy="1599463"/>
          </a:xfrm>
          <a:prstGeom prst="rect">
            <a:avLst/>
          </a:prstGeom>
        </p:spPr>
      </p:pic>
      <p:pic>
        <p:nvPicPr>
          <p:cNvPr id="6" name="Picture 5">
            <a:extLst>
              <a:ext uri="{FF2B5EF4-FFF2-40B4-BE49-F238E27FC236}">
                <a16:creationId xmlns:a16="http://schemas.microsoft.com/office/drawing/2014/main" id="{81D95D01-53FE-1FCD-6051-05D028413800}"/>
              </a:ext>
            </a:extLst>
          </p:cNvPr>
          <p:cNvPicPr>
            <a:picLocks noChangeAspect="1"/>
          </p:cNvPicPr>
          <p:nvPr/>
        </p:nvPicPr>
        <p:blipFill>
          <a:blip r:embed="rId4"/>
          <a:stretch>
            <a:fillRect/>
          </a:stretch>
        </p:blipFill>
        <p:spPr>
          <a:xfrm>
            <a:off x="2148289" y="5062160"/>
            <a:ext cx="8152482" cy="1599463"/>
          </a:xfrm>
          <a:prstGeom prst="rect">
            <a:avLst/>
          </a:prstGeom>
        </p:spPr>
      </p:pic>
      <p:pic>
        <p:nvPicPr>
          <p:cNvPr id="7" name="Picture 6" descr="A graph with numbers and dots&#10;&#10;AI-generated content may be incorrect.">
            <a:extLst>
              <a:ext uri="{FF2B5EF4-FFF2-40B4-BE49-F238E27FC236}">
                <a16:creationId xmlns:a16="http://schemas.microsoft.com/office/drawing/2014/main" id="{DFAE349C-898E-04B5-C06A-B8DA45494B03}"/>
              </a:ext>
            </a:extLst>
          </p:cNvPr>
          <p:cNvPicPr>
            <a:picLocks noChangeAspect="1"/>
          </p:cNvPicPr>
          <p:nvPr/>
        </p:nvPicPr>
        <p:blipFill>
          <a:blip r:embed="rId5"/>
          <a:stretch>
            <a:fillRect/>
          </a:stretch>
        </p:blipFill>
        <p:spPr>
          <a:xfrm>
            <a:off x="2148289" y="1427060"/>
            <a:ext cx="8152482" cy="1598533"/>
          </a:xfrm>
          <a:prstGeom prst="rect">
            <a:avLst/>
          </a:prstGeom>
        </p:spPr>
      </p:pic>
    </p:spTree>
    <p:extLst>
      <p:ext uri="{BB962C8B-B14F-4D97-AF65-F5344CB8AC3E}">
        <p14:creationId xmlns:p14="http://schemas.microsoft.com/office/powerpoint/2010/main" val="75289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F1963E4-AC23-8A39-75B0-DACEF64C16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B21468-4197-C156-EFF1-368891BEB155}"/>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8E96A524-E3F4-60EA-1192-C0B160DB4D1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5" name="Picture 4" descr="A graph of success rate by orbit type&#10;&#10;AI-generated content may be incorrect.">
            <a:extLst>
              <a:ext uri="{FF2B5EF4-FFF2-40B4-BE49-F238E27FC236}">
                <a16:creationId xmlns:a16="http://schemas.microsoft.com/office/drawing/2014/main" id="{0BC2BD3D-1E22-C7D4-FA22-13F0E4F6C599}"/>
              </a:ext>
            </a:extLst>
          </p:cNvPr>
          <p:cNvPicPr>
            <a:picLocks noChangeAspect="1"/>
          </p:cNvPicPr>
          <p:nvPr/>
        </p:nvPicPr>
        <p:blipFill>
          <a:blip r:embed="rId3"/>
          <a:stretch>
            <a:fillRect/>
          </a:stretch>
        </p:blipFill>
        <p:spPr>
          <a:xfrm>
            <a:off x="1183913" y="1371944"/>
            <a:ext cx="4425912" cy="2636015"/>
          </a:xfrm>
          <a:prstGeom prst="rect">
            <a:avLst/>
          </a:prstGeom>
        </p:spPr>
      </p:pic>
      <p:pic>
        <p:nvPicPr>
          <p:cNvPr id="7" name="Picture 6">
            <a:extLst>
              <a:ext uri="{FF2B5EF4-FFF2-40B4-BE49-F238E27FC236}">
                <a16:creationId xmlns:a16="http://schemas.microsoft.com/office/drawing/2014/main" id="{BCB2902B-3D22-7ADB-5530-B1A8B7BD78C9}"/>
              </a:ext>
            </a:extLst>
          </p:cNvPr>
          <p:cNvPicPr>
            <a:picLocks noChangeAspect="1"/>
          </p:cNvPicPr>
          <p:nvPr/>
        </p:nvPicPr>
        <p:blipFill>
          <a:blip r:embed="rId4"/>
          <a:stretch>
            <a:fillRect/>
          </a:stretch>
        </p:blipFill>
        <p:spPr>
          <a:xfrm>
            <a:off x="6097894" y="1573920"/>
            <a:ext cx="4696744" cy="2305510"/>
          </a:xfrm>
          <a:prstGeom prst="rect">
            <a:avLst/>
          </a:prstGeom>
        </p:spPr>
      </p:pic>
      <p:pic>
        <p:nvPicPr>
          <p:cNvPr id="8" name="Picture 7" descr="A graph of a mass&#10;&#10;AI-generated content may be incorrect.">
            <a:extLst>
              <a:ext uri="{FF2B5EF4-FFF2-40B4-BE49-F238E27FC236}">
                <a16:creationId xmlns:a16="http://schemas.microsoft.com/office/drawing/2014/main" id="{8AC6F6D2-B6C9-59DE-2980-45191171FF86}"/>
              </a:ext>
            </a:extLst>
          </p:cNvPr>
          <p:cNvPicPr>
            <a:picLocks noChangeAspect="1"/>
          </p:cNvPicPr>
          <p:nvPr/>
        </p:nvPicPr>
        <p:blipFill>
          <a:blip r:embed="rId5"/>
          <a:stretch>
            <a:fillRect/>
          </a:stretch>
        </p:blipFill>
        <p:spPr>
          <a:xfrm>
            <a:off x="6098238" y="4208787"/>
            <a:ext cx="4833766" cy="2443220"/>
          </a:xfrm>
          <a:prstGeom prst="rect">
            <a:avLst/>
          </a:prstGeom>
        </p:spPr>
      </p:pic>
      <p:pic>
        <p:nvPicPr>
          <p:cNvPr id="9" name="Picture 8" descr="A graph with a line going up&#10;&#10;AI-generated content may be incorrect.">
            <a:extLst>
              <a:ext uri="{FF2B5EF4-FFF2-40B4-BE49-F238E27FC236}">
                <a16:creationId xmlns:a16="http://schemas.microsoft.com/office/drawing/2014/main" id="{EF2FE213-87BA-2378-701B-1AA87C3256BC}"/>
              </a:ext>
            </a:extLst>
          </p:cNvPr>
          <p:cNvPicPr>
            <a:picLocks noChangeAspect="1"/>
          </p:cNvPicPr>
          <p:nvPr/>
        </p:nvPicPr>
        <p:blipFill>
          <a:blip r:embed="rId6"/>
          <a:stretch>
            <a:fillRect/>
          </a:stretch>
        </p:blipFill>
        <p:spPr>
          <a:xfrm>
            <a:off x="1183913" y="4015993"/>
            <a:ext cx="4425911" cy="2636015"/>
          </a:xfrm>
          <a:prstGeom prst="rect">
            <a:avLst/>
          </a:prstGeom>
        </p:spPr>
      </p:pic>
    </p:spTree>
    <p:extLst>
      <p:ext uri="{BB962C8B-B14F-4D97-AF65-F5344CB8AC3E}">
        <p14:creationId xmlns:p14="http://schemas.microsoft.com/office/powerpoint/2010/main" val="2136116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SQL queries were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100" dirty="0"/>
              <a:t>Display the names of the unique launch sites in the space mission</a:t>
            </a:r>
            <a:endParaRPr lang="en-US" sz="2200" dirty="0">
              <a:solidFill>
                <a:schemeClr val="accent3">
                  <a:lumMod val="25000"/>
                </a:schemeClr>
              </a:solidFill>
              <a:latin typeface="Abadi"/>
            </a:endParaRPr>
          </a:p>
          <a:p>
            <a:pPr>
              <a:lnSpc>
                <a:spcPct val="100000"/>
              </a:lnSpc>
              <a:spcBef>
                <a:spcPts val="1400"/>
              </a:spcBef>
            </a:pPr>
            <a:endParaRPr lang="en-US" sz="1100" dirty="0">
              <a:solidFill>
                <a:srgbClr val="000000"/>
              </a:solidFill>
              <a:latin typeface="Calibri"/>
              <a:ea typeface="Calibri"/>
              <a:cs typeface="Calibri"/>
            </a:endParaRPr>
          </a:p>
          <a:p>
            <a:pPr>
              <a:lnSpc>
                <a:spcPct val="100000"/>
              </a:lnSpc>
              <a:spcBef>
                <a:spcPts val="1400"/>
              </a:spcBef>
            </a:pPr>
            <a:r>
              <a:rPr lang="en-US" sz="1100" dirty="0"/>
              <a:t>Display 5 records where launch sites begin with the string 'CCA</a:t>
            </a:r>
          </a:p>
          <a:p>
            <a:pPr>
              <a:lnSpc>
                <a:spcPct val="100000"/>
              </a:lnSpc>
              <a:spcBef>
                <a:spcPts val="1400"/>
              </a:spcBef>
            </a:pPr>
            <a:endParaRPr lang="en-US" sz="1100" dirty="0"/>
          </a:p>
          <a:p>
            <a:pPr>
              <a:lnSpc>
                <a:spcPct val="100000"/>
              </a:lnSpc>
              <a:spcBef>
                <a:spcPts val="1400"/>
              </a:spcBef>
            </a:pPr>
            <a:r>
              <a:rPr lang="en-US" sz="1100" dirty="0"/>
              <a:t>Display the total payload mass carried by boosters launched by NASA (CRS)</a:t>
            </a:r>
            <a:endParaRPr lang="en-US" sz="1100" dirty="0">
              <a:solidFill>
                <a:srgbClr val="000000"/>
              </a:solidFill>
              <a:latin typeface="Calibri"/>
              <a:ea typeface="Calibri"/>
              <a:cs typeface="Calibri"/>
            </a:endParaRPr>
          </a:p>
          <a:p>
            <a:pPr>
              <a:lnSpc>
                <a:spcPct val="100000"/>
              </a:lnSpc>
              <a:spcBef>
                <a:spcPts val="1400"/>
              </a:spcBef>
            </a:pPr>
            <a:endParaRPr lang="en-US" sz="1100" dirty="0"/>
          </a:p>
          <a:p>
            <a:pPr>
              <a:lnSpc>
                <a:spcPct val="100000"/>
              </a:lnSpc>
              <a:spcBef>
                <a:spcPts val="1400"/>
              </a:spcBef>
            </a:pPr>
            <a:r>
              <a:rPr lang="en-US" sz="1100" dirty="0"/>
              <a:t>Display average payload mass carried by booster version F9 v1.1</a:t>
            </a:r>
            <a:endParaRPr lang="en-US" sz="1100" dirty="0">
              <a:solidFill>
                <a:srgbClr val="000000"/>
              </a:solidFill>
              <a:latin typeface="Calibri"/>
              <a:ea typeface="Calibri"/>
              <a:cs typeface="Calibri"/>
            </a:endParaRPr>
          </a:p>
          <a:p>
            <a:pPr>
              <a:lnSpc>
                <a:spcPct val="100000"/>
              </a:lnSpc>
              <a:spcBef>
                <a:spcPts val="1400"/>
              </a:spcBef>
            </a:pPr>
            <a:endParaRPr lang="en-US" sz="1100" dirty="0"/>
          </a:p>
          <a:p>
            <a:pPr>
              <a:lnSpc>
                <a:spcPct val="100000"/>
              </a:lnSpc>
              <a:spcBef>
                <a:spcPts val="1400"/>
              </a:spcBef>
            </a:pPr>
            <a:r>
              <a:rPr lang="en-US" sz="1100" dirty="0"/>
              <a:t>List the date when the first </a:t>
            </a:r>
            <a:r>
              <a:rPr lang="en-US" sz="1100" dirty="0" err="1"/>
              <a:t>succesful</a:t>
            </a:r>
            <a:r>
              <a:rPr lang="en-US" sz="1100" dirty="0"/>
              <a:t> landing outcome in ground pad was </a:t>
            </a:r>
            <a:r>
              <a:rPr lang="en-US" sz="1100" dirty="0" err="1"/>
              <a:t>acheived</a:t>
            </a:r>
            <a:r>
              <a:rPr lang="en-US" sz="1100" dirty="0"/>
              <a:t>.</a:t>
            </a:r>
            <a:endParaRPr lang="en-US" sz="1100" dirty="0">
              <a:ea typeface="Calibri"/>
              <a:cs typeface="Calibri"/>
            </a:endParaRPr>
          </a:p>
          <a:p>
            <a:pPr>
              <a:lnSpc>
                <a:spcPct val="100000"/>
              </a:lnSpc>
              <a:spcBef>
                <a:spcPts val="1400"/>
              </a:spcBef>
            </a:pPr>
            <a:endParaRPr lang="en-US" sz="1100" dirty="0"/>
          </a:p>
          <a:p>
            <a:pPr>
              <a:lnSpc>
                <a:spcPct val="100000"/>
              </a:lnSpc>
              <a:spcBef>
                <a:spcPts val="1400"/>
              </a:spcBef>
            </a:pPr>
            <a:endParaRPr lang="en-US" sz="1100" dirty="0"/>
          </a:p>
          <a:p>
            <a:pPr>
              <a:lnSpc>
                <a:spcPct val="100000"/>
              </a:lnSpc>
              <a:spcBef>
                <a:spcPts val="1400"/>
              </a:spcBef>
            </a:pPr>
            <a:endParaRPr lang="en-US" sz="1100" dirty="0">
              <a:ea typeface="Calibri" panose="020F0502020204030204"/>
              <a:cs typeface="Calibri" panose="020F0502020204030204"/>
            </a:endParaRPr>
          </a:p>
          <a:p>
            <a:pPr>
              <a:lnSpc>
                <a:spcPct val="100000"/>
              </a:lnSpc>
              <a:spcBef>
                <a:spcPts val="1400"/>
              </a:spcBef>
            </a:pPr>
            <a:endParaRPr lang="en-US" sz="1100" dirty="0"/>
          </a:p>
          <a:p>
            <a:pPr>
              <a:lnSpc>
                <a:spcPct val="100000"/>
              </a:lnSpc>
              <a:spcBef>
                <a:spcPts val="1400"/>
              </a:spcBef>
            </a:pPr>
            <a:endParaRPr lang="en-US" sz="2200" dirty="0">
              <a:solidFill>
                <a:srgbClr val="292929"/>
              </a:solidFill>
              <a:latin typeface="Abadi"/>
            </a:endParaRPr>
          </a:p>
          <a:p>
            <a:pPr>
              <a:lnSpc>
                <a:spcPct val="100000"/>
              </a:lnSpc>
              <a:spcBef>
                <a:spcPts val="1400"/>
              </a:spcBef>
            </a:pPr>
            <a:r>
              <a:rPr lang="en-US" sz="2200" dirty="0">
                <a:solidFill>
                  <a:schemeClr val="accent3">
                    <a:lumMod val="25000"/>
                  </a:schemeClr>
                </a:solidFill>
                <a:latin typeface="Abadi"/>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descr="A white rectangle with black text&#10;&#10;AI-generated content may be incorrect.">
            <a:extLst>
              <a:ext uri="{FF2B5EF4-FFF2-40B4-BE49-F238E27FC236}">
                <a16:creationId xmlns:a16="http://schemas.microsoft.com/office/drawing/2014/main" id="{4B991E20-3355-B511-861C-8741F461F4F5}"/>
              </a:ext>
            </a:extLst>
          </p:cNvPr>
          <p:cNvPicPr>
            <a:picLocks noChangeAspect="1"/>
          </p:cNvPicPr>
          <p:nvPr/>
        </p:nvPicPr>
        <p:blipFill>
          <a:blip r:embed="rId3"/>
          <a:stretch>
            <a:fillRect/>
          </a:stretch>
        </p:blipFill>
        <p:spPr>
          <a:xfrm>
            <a:off x="1023937" y="2534281"/>
            <a:ext cx="4048125" cy="485775"/>
          </a:xfrm>
          <a:prstGeom prst="rect">
            <a:avLst/>
          </a:prstGeom>
        </p:spPr>
      </p:pic>
      <p:pic>
        <p:nvPicPr>
          <p:cNvPr id="6" name="Picture 5">
            <a:extLst>
              <a:ext uri="{FF2B5EF4-FFF2-40B4-BE49-F238E27FC236}">
                <a16:creationId xmlns:a16="http://schemas.microsoft.com/office/drawing/2014/main" id="{181E60E8-40A8-97BC-73DC-55C89A902B35}"/>
              </a:ext>
            </a:extLst>
          </p:cNvPr>
          <p:cNvPicPr>
            <a:picLocks noChangeAspect="1"/>
          </p:cNvPicPr>
          <p:nvPr/>
        </p:nvPicPr>
        <p:blipFill>
          <a:blip r:embed="rId4"/>
          <a:stretch>
            <a:fillRect/>
          </a:stretch>
        </p:blipFill>
        <p:spPr>
          <a:xfrm>
            <a:off x="1027724" y="3214687"/>
            <a:ext cx="5362575" cy="428625"/>
          </a:xfrm>
          <a:prstGeom prst="rect">
            <a:avLst/>
          </a:prstGeom>
        </p:spPr>
      </p:pic>
      <p:pic>
        <p:nvPicPr>
          <p:cNvPr id="7" name="Picture 6" descr="A white rectangle with black text&#10;&#10;AI-generated content may be incorrect.">
            <a:extLst>
              <a:ext uri="{FF2B5EF4-FFF2-40B4-BE49-F238E27FC236}">
                <a16:creationId xmlns:a16="http://schemas.microsoft.com/office/drawing/2014/main" id="{40D0EA13-DB42-899C-1B0F-8DB39B0012D9}"/>
              </a:ext>
            </a:extLst>
          </p:cNvPr>
          <p:cNvPicPr>
            <a:picLocks noChangeAspect="1"/>
          </p:cNvPicPr>
          <p:nvPr/>
        </p:nvPicPr>
        <p:blipFill>
          <a:blip r:embed="rId5"/>
          <a:stretch>
            <a:fillRect/>
          </a:stretch>
        </p:blipFill>
        <p:spPr>
          <a:xfrm>
            <a:off x="1024683" y="3979729"/>
            <a:ext cx="7195622" cy="440905"/>
          </a:xfrm>
          <a:prstGeom prst="rect">
            <a:avLst/>
          </a:prstGeom>
        </p:spPr>
      </p:pic>
      <p:pic>
        <p:nvPicPr>
          <p:cNvPr id="8" name="Picture 7">
            <a:extLst>
              <a:ext uri="{FF2B5EF4-FFF2-40B4-BE49-F238E27FC236}">
                <a16:creationId xmlns:a16="http://schemas.microsoft.com/office/drawing/2014/main" id="{842F8FA5-6E70-30A2-AEFD-DC3FB7FE13BF}"/>
              </a:ext>
            </a:extLst>
          </p:cNvPr>
          <p:cNvPicPr>
            <a:picLocks noChangeAspect="1"/>
          </p:cNvPicPr>
          <p:nvPr/>
        </p:nvPicPr>
        <p:blipFill>
          <a:blip r:embed="rId6"/>
          <a:stretch>
            <a:fillRect/>
          </a:stretch>
        </p:blipFill>
        <p:spPr>
          <a:xfrm>
            <a:off x="1029905" y="4655716"/>
            <a:ext cx="7781925" cy="447675"/>
          </a:xfrm>
          <a:prstGeom prst="rect">
            <a:avLst/>
          </a:prstGeom>
        </p:spPr>
      </p:pic>
      <p:pic>
        <p:nvPicPr>
          <p:cNvPr id="9" name="Picture 8" descr="A white rectangular sign with black text&#10;&#10;AI-generated content may be incorrect.">
            <a:extLst>
              <a:ext uri="{FF2B5EF4-FFF2-40B4-BE49-F238E27FC236}">
                <a16:creationId xmlns:a16="http://schemas.microsoft.com/office/drawing/2014/main" id="{A13D18DB-16E1-28E3-7383-5CC7A8D619AF}"/>
              </a:ext>
            </a:extLst>
          </p:cNvPr>
          <p:cNvPicPr>
            <a:picLocks noChangeAspect="1"/>
          </p:cNvPicPr>
          <p:nvPr/>
        </p:nvPicPr>
        <p:blipFill>
          <a:blip r:embed="rId7"/>
          <a:stretch>
            <a:fillRect/>
          </a:stretch>
        </p:blipFill>
        <p:spPr>
          <a:xfrm>
            <a:off x="1028011" y="5395912"/>
            <a:ext cx="6381062" cy="472922"/>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87A0B89-1789-9015-1C66-78F85862B5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5C4C3A-3704-E2CA-991B-B0333F1C497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E5CA8798-E009-2A45-2E47-F06D31A338A1}"/>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100" dirty="0">
                <a:ea typeface="Calibri"/>
                <a:cs typeface="Calibri"/>
              </a:rPr>
              <a:t>List the names of the boosters which have success in drone ship and have payload mass greater than 4000 but less than 6000</a:t>
            </a:r>
          </a:p>
          <a:p>
            <a:pPr>
              <a:lnSpc>
                <a:spcPct val="100000"/>
              </a:lnSpc>
              <a:spcBef>
                <a:spcPts val="1400"/>
              </a:spcBef>
            </a:pPr>
            <a:endParaRPr lang="en-US" sz="1100" dirty="0">
              <a:ea typeface="Calibri"/>
              <a:cs typeface="Calibri"/>
            </a:endParaRPr>
          </a:p>
          <a:p>
            <a:pPr>
              <a:lnSpc>
                <a:spcPct val="100000"/>
              </a:lnSpc>
              <a:spcBef>
                <a:spcPts val="1400"/>
              </a:spcBef>
            </a:pPr>
            <a:r>
              <a:rPr lang="en-US" sz="1100" dirty="0">
                <a:ea typeface="Calibri"/>
                <a:cs typeface="Calibri"/>
              </a:rPr>
              <a:t>List the total number of successful and failure mission outcomes</a:t>
            </a:r>
          </a:p>
          <a:p>
            <a:pPr>
              <a:lnSpc>
                <a:spcPct val="100000"/>
              </a:lnSpc>
              <a:spcBef>
                <a:spcPts val="1400"/>
              </a:spcBef>
            </a:pPr>
            <a:endParaRPr lang="en-US" sz="1100" dirty="0">
              <a:ea typeface="Calibri"/>
              <a:cs typeface="Calibri"/>
            </a:endParaRPr>
          </a:p>
          <a:p>
            <a:pPr>
              <a:lnSpc>
                <a:spcPct val="100000"/>
              </a:lnSpc>
              <a:spcBef>
                <a:spcPts val="1400"/>
              </a:spcBef>
            </a:pPr>
            <a:r>
              <a:rPr lang="en-US" sz="1100" dirty="0">
                <a:ea typeface="Calibri"/>
                <a:cs typeface="Calibri"/>
              </a:rPr>
              <a:t>List all the </a:t>
            </a:r>
            <a:r>
              <a:rPr lang="en-US" sz="1100" dirty="0" err="1">
                <a:ea typeface="Calibri"/>
                <a:cs typeface="Calibri"/>
              </a:rPr>
              <a:t>booster_versions</a:t>
            </a:r>
            <a:r>
              <a:rPr lang="en-US" sz="1100" dirty="0">
                <a:ea typeface="Calibri"/>
                <a:cs typeface="Calibri"/>
              </a:rPr>
              <a:t> that have carried the maximum payload mass, using a subquery with a suitable aggregate function.</a:t>
            </a:r>
          </a:p>
          <a:p>
            <a:pPr>
              <a:lnSpc>
                <a:spcPct val="100000"/>
              </a:lnSpc>
              <a:spcBef>
                <a:spcPts val="1400"/>
              </a:spcBef>
            </a:pPr>
            <a:endParaRPr lang="en-US" sz="1100" dirty="0">
              <a:ea typeface="Calibri"/>
              <a:cs typeface="Calibri"/>
            </a:endParaRPr>
          </a:p>
          <a:p>
            <a:pPr>
              <a:lnSpc>
                <a:spcPct val="100000"/>
              </a:lnSpc>
              <a:spcBef>
                <a:spcPts val="1400"/>
              </a:spcBef>
            </a:pPr>
            <a:r>
              <a:rPr lang="en-US" sz="1100" dirty="0">
                <a:ea typeface="Calibri"/>
                <a:cs typeface="Calibri"/>
              </a:rPr>
              <a:t>List the records which will display the month names, failure </a:t>
            </a:r>
            <a:r>
              <a:rPr lang="en-US" sz="1100" dirty="0" err="1">
                <a:ea typeface="Calibri"/>
                <a:cs typeface="Calibri"/>
              </a:rPr>
              <a:t>landing_outcomes</a:t>
            </a:r>
            <a:r>
              <a:rPr lang="en-US" sz="1100" dirty="0">
                <a:ea typeface="Calibri"/>
                <a:cs typeface="Calibri"/>
              </a:rPr>
              <a:t> in drone ship ,booster versions, </a:t>
            </a:r>
            <a:r>
              <a:rPr lang="en-US" sz="1100" dirty="0" err="1">
                <a:ea typeface="Calibri"/>
                <a:cs typeface="Calibri"/>
              </a:rPr>
              <a:t>launch_site</a:t>
            </a:r>
            <a:r>
              <a:rPr lang="en-US" sz="1100" dirty="0">
                <a:ea typeface="Calibri"/>
                <a:cs typeface="Calibri"/>
              </a:rPr>
              <a:t> for the months in year 2015.</a:t>
            </a:r>
          </a:p>
          <a:p>
            <a:pPr>
              <a:lnSpc>
                <a:spcPct val="100000"/>
              </a:lnSpc>
              <a:spcBef>
                <a:spcPts val="1400"/>
              </a:spcBef>
            </a:pPr>
            <a:endParaRPr lang="en-US" sz="1100" dirty="0">
              <a:ea typeface="Calibri"/>
              <a:cs typeface="Calibri"/>
            </a:endParaRPr>
          </a:p>
          <a:p>
            <a:pPr>
              <a:lnSpc>
                <a:spcPct val="100000"/>
              </a:lnSpc>
              <a:spcBef>
                <a:spcPts val="1400"/>
              </a:spcBef>
            </a:pPr>
            <a:r>
              <a:rPr lang="en-US" sz="1100" dirty="0">
                <a:ea typeface="Calibri"/>
                <a:cs typeface="Calibri"/>
              </a:rPr>
              <a:t>Rank the count of landing outcomes (such as Failure (drone ship) or Success (ground pad)) between the date 2010-06-04 and 2017-03-20, in descending order.</a:t>
            </a:r>
          </a:p>
          <a:p>
            <a:pPr>
              <a:lnSpc>
                <a:spcPct val="100000"/>
              </a:lnSpc>
              <a:spcBef>
                <a:spcPts val="1400"/>
              </a:spcBef>
            </a:pPr>
            <a:endParaRPr lang="en-US" sz="1100" dirty="0">
              <a:ea typeface="Calibri"/>
              <a:cs typeface="Calibri"/>
            </a:endParaRPr>
          </a:p>
          <a:p>
            <a:pPr marL="0" indent="0">
              <a:lnSpc>
                <a:spcPct val="100000"/>
              </a:lnSpc>
              <a:spcBef>
                <a:spcPts val="1400"/>
              </a:spcBef>
              <a:buNone/>
            </a:pPr>
            <a:endParaRPr lang="en-US" sz="1100" dirty="0">
              <a:ea typeface="+mn-lt"/>
              <a:cs typeface="+mn-lt"/>
            </a:endParaRPr>
          </a:p>
          <a:p>
            <a:pPr marL="0" indent="0">
              <a:lnSpc>
                <a:spcPct val="100000"/>
              </a:lnSpc>
              <a:spcBef>
                <a:spcPts val="1400"/>
              </a:spcBef>
              <a:buNone/>
            </a:pPr>
            <a:r>
              <a:rPr lang="en-US" sz="1400" dirty="0">
                <a:ea typeface="+mn-lt"/>
                <a:cs typeface="+mn-lt"/>
                <a:hlinkClick r:id="rId3"/>
              </a:rPr>
              <a:t>Github Link: Space-X-Falcon-9-landing-prediction/spacex-eda-sql-sqllite.ipynb at main · esratisha/Space-X-Falcon-9-landing-prediction</a:t>
            </a:r>
            <a:endParaRPr lang="en-US" sz="1200" b="1" dirty="0">
              <a:ea typeface="Calibri"/>
              <a:cs typeface="Calibri"/>
            </a:endParaRPr>
          </a:p>
          <a:p>
            <a:pPr>
              <a:lnSpc>
                <a:spcPct val="100000"/>
              </a:lnSpc>
              <a:spcBef>
                <a:spcPts val="1400"/>
              </a:spcBef>
            </a:pPr>
            <a:endParaRPr lang="en-US" sz="1100" dirty="0">
              <a:ea typeface="Calibri"/>
              <a:cs typeface="Calibri"/>
            </a:endParaRPr>
          </a:p>
        </p:txBody>
      </p:sp>
      <p:sp>
        <p:nvSpPr>
          <p:cNvPr id="3" name="Title 1">
            <a:extLst>
              <a:ext uri="{FF2B5EF4-FFF2-40B4-BE49-F238E27FC236}">
                <a16:creationId xmlns:a16="http://schemas.microsoft.com/office/drawing/2014/main" id="{8A760019-73B6-0663-34D4-4D890F0759A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10" name="Picture 9">
            <a:extLst>
              <a:ext uri="{FF2B5EF4-FFF2-40B4-BE49-F238E27FC236}">
                <a16:creationId xmlns:a16="http://schemas.microsoft.com/office/drawing/2014/main" id="{50EEB0E9-1C20-FB4C-23CD-7DF4398C30A3}"/>
              </a:ext>
            </a:extLst>
          </p:cNvPr>
          <p:cNvPicPr>
            <a:picLocks noChangeAspect="1"/>
          </p:cNvPicPr>
          <p:nvPr/>
        </p:nvPicPr>
        <p:blipFill>
          <a:blip r:embed="rId4"/>
          <a:stretch>
            <a:fillRect/>
          </a:stretch>
        </p:blipFill>
        <p:spPr>
          <a:xfrm>
            <a:off x="890013" y="2091254"/>
            <a:ext cx="8410575" cy="361950"/>
          </a:xfrm>
          <a:prstGeom prst="rect">
            <a:avLst/>
          </a:prstGeom>
        </p:spPr>
      </p:pic>
      <p:pic>
        <p:nvPicPr>
          <p:cNvPr id="11" name="Picture 10">
            <a:extLst>
              <a:ext uri="{FF2B5EF4-FFF2-40B4-BE49-F238E27FC236}">
                <a16:creationId xmlns:a16="http://schemas.microsoft.com/office/drawing/2014/main" id="{79C6E4DB-2424-4F15-1C46-47B38B2533C3}"/>
              </a:ext>
            </a:extLst>
          </p:cNvPr>
          <p:cNvPicPr>
            <a:picLocks noChangeAspect="1"/>
          </p:cNvPicPr>
          <p:nvPr/>
        </p:nvPicPr>
        <p:blipFill>
          <a:blip r:embed="rId5"/>
          <a:stretch>
            <a:fillRect/>
          </a:stretch>
        </p:blipFill>
        <p:spPr>
          <a:xfrm>
            <a:off x="887546" y="2793751"/>
            <a:ext cx="7277100" cy="352425"/>
          </a:xfrm>
          <a:prstGeom prst="rect">
            <a:avLst/>
          </a:prstGeom>
        </p:spPr>
      </p:pic>
      <p:pic>
        <p:nvPicPr>
          <p:cNvPr id="12" name="Picture 11">
            <a:extLst>
              <a:ext uri="{FF2B5EF4-FFF2-40B4-BE49-F238E27FC236}">
                <a16:creationId xmlns:a16="http://schemas.microsoft.com/office/drawing/2014/main" id="{61AC0F4C-CC6E-201B-E0A7-1F8C07817713}"/>
              </a:ext>
            </a:extLst>
          </p:cNvPr>
          <p:cNvPicPr>
            <a:picLocks noChangeAspect="1"/>
          </p:cNvPicPr>
          <p:nvPr/>
        </p:nvPicPr>
        <p:blipFill>
          <a:blip r:embed="rId6"/>
          <a:stretch>
            <a:fillRect/>
          </a:stretch>
        </p:blipFill>
        <p:spPr>
          <a:xfrm>
            <a:off x="1002191" y="3497282"/>
            <a:ext cx="8553450" cy="285750"/>
          </a:xfrm>
          <a:prstGeom prst="rect">
            <a:avLst/>
          </a:prstGeom>
        </p:spPr>
      </p:pic>
      <p:pic>
        <p:nvPicPr>
          <p:cNvPr id="13" name="Picture 12">
            <a:extLst>
              <a:ext uri="{FF2B5EF4-FFF2-40B4-BE49-F238E27FC236}">
                <a16:creationId xmlns:a16="http://schemas.microsoft.com/office/drawing/2014/main" id="{D1A9B62F-2F42-8A9D-8625-DE5726AA9A79}"/>
              </a:ext>
            </a:extLst>
          </p:cNvPr>
          <p:cNvPicPr>
            <a:picLocks noChangeAspect="1"/>
          </p:cNvPicPr>
          <p:nvPr/>
        </p:nvPicPr>
        <p:blipFill>
          <a:blip r:embed="rId7"/>
          <a:stretch>
            <a:fillRect/>
          </a:stretch>
        </p:blipFill>
        <p:spPr>
          <a:xfrm>
            <a:off x="999838" y="4301111"/>
            <a:ext cx="8429625" cy="257175"/>
          </a:xfrm>
          <a:prstGeom prst="rect">
            <a:avLst/>
          </a:prstGeom>
        </p:spPr>
      </p:pic>
      <p:pic>
        <p:nvPicPr>
          <p:cNvPr id="14" name="Picture 13">
            <a:extLst>
              <a:ext uri="{FF2B5EF4-FFF2-40B4-BE49-F238E27FC236}">
                <a16:creationId xmlns:a16="http://schemas.microsoft.com/office/drawing/2014/main" id="{0A8B7929-DAC2-50E8-9112-9FFEBFB0F754}"/>
              </a:ext>
            </a:extLst>
          </p:cNvPr>
          <p:cNvPicPr>
            <a:picLocks noChangeAspect="1"/>
          </p:cNvPicPr>
          <p:nvPr/>
        </p:nvPicPr>
        <p:blipFill>
          <a:blip r:embed="rId8"/>
          <a:stretch>
            <a:fillRect/>
          </a:stretch>
        </p:blipFill>
        <p:spPr>
          <a:xfrm>
            <a:off x="1005920" y="4910769"/>
            <a:ext cx="8601075" cy="304800"/>
          </a:xfrm>
          <a:prstGeom prst="rect">
            <a:avLst/>
          </a:prstGeom>
        </p:spPr>
      </p:pic>
    </p:spTree>
    <p:extLst>
      <p:ext uri="{BB962C8B-B14F-4D97-AF65-F5344CB8AC3E}">
        <p14:creationId xmlns:p14="http://schemas.microsoft.com/office/powerpoint/2010/main" val="713003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marL="0"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ea typeface="+mn-lt"/>
                <a:cs typeface="+mn-lt"/>
              </a:rPr>
              <a:t>Created folium map to mark all the launch sites on the map and created map object such as markers, circles, lines to mark the success or failure of launches for each launch site </a:t>
            </a:r>
          </a:p>
          <a:p>
            <a:pPr>
              <a:lnSpc>
                <a:spcPct val="100000"/>
              </a:lnSpc>
              <a:spcBef>
                <a:spcPts val="1400"/>
              </a:spcBef>
            </a:pPr>
            <a:r>
              <a:rPr lang="en-US" sz="1800" dirty="0" err="1">
                <a:solidFill>
                  <a:schemeClr val="accent3">
                    <a:lumMod val="25000"/>
                  </a:schemeClr>
                </a:solidFill>
                <a:latin typeface="Abadi"/>
                <a:ea typeface="Calibri"/>
                <a:cs typeface="Calibri"/>
              </a:rPr>
              <a:t>Analysed</a:t>
            </a:r>
            <a:r>
              <a:rPr lang="en-US" sz="1800" dirty="0">
                <a:solidFill>
                  <a:schemeClr val="accent3">
                    <a:lumMod val="25000"/>
                  </a:schemeClr>
                </a:solidFill>
                <a:latin typeface="Abadi"/>
                <a:ea typeface="Calibri"/>
                <a:cs typeface="Calibri"/>
              </a:rPr>
              <a:t> the</a:t>
            </a:r>
            <a:r>
              <a:rPr lang="en-US" sz="1800" dirty="0">
                <a:solidFill>
                  <a:schemeClr val="accent3">
                    <a:lumMod val="25000"/>
                  </a:schemeClr>
                </a:solidFill>
                <a:latin typeface="Abadi"/>
                <a:ea typeface="+mn-lt"/>
                <a:cs typeface="+mn-lt"/>
              </a:rPr>
              <a:t> distances between a launch site to its proximities</a:t>
            </a:r>
            <a:endParaRPr lang="en-US" sz="1800" dirty="0">
              <a:solidFill>
                <a:schemeClr val="accent3">
                  <a:lumMod val="25000"/>
                </a:schemeClr>
              </a:solidFill>
              <a:latin typeface="Abadi"/>
              <a:ea typeface="Calibr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ea typeface="+mn-lt"/>
                <a:cs typeface="+mn-lt"/>
                <a:hlinkClick r:id="rId3"/>
              </a:rPr>
              <a:t>Space-X-Falcon-9-landing-prediction/spacex-launch_site_location.ipynb at main · esratisha/Space-X-Falcon-9-landing-prediction</a:t>
            </a:r>
            <a:endParaRPr lang="en-US" sz="2200">
              <a:solidFill>
                <a:schemeClr val="accent3">
                  <a:lumMod val="25000"/>
                </a:schemeClr>
              </a:solidFill>
              <a:ea typeface="+mn-lt"/>
              <a:cs typeface="+mn-lt"/>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Built an interactive dashboard application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by:</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Added a dropdown list to enable Launch Site selection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Added a pie chart to show the total successful launches count for all sites</a:t>
            </a:r>
            <a:endParaRPr lang="en-US" sz="1800" dirty="0">
              <a:solidFill>
                <a:schemeClr val="accent3">
                  <a:lumMod val="25000"/>
                </a:schemeClr>
              </a:solidFill>
              <a:latin typeface="Calibri"/>
              <a:ea typeface="Calibri"/>
              <a:cs typeface="Calibr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Added a slider to select payload range</a:t>
            </a:r>
            <a:endParaRPr lang="en-US" sz="1800" dirty="0">
              <a:solidFill>
                <a:schemeClr val="accent3">
                  <a:lumMod val="25000"/>
                </a:schemeClr>
              </a:solidFill>
              <a:latin typeface="Calibri"/>
              <a:ea typeface="Calibri"/>
              <a:cs typeface="Calibri"/>
            </a:endParaRP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Added a callback function for `site-dropdown` as input, `success-pie-chart` as output</a:t>
            </a:r>
          </a:p>
          <a:p>
            <a:pPr lvl="1">
              <a:lnSpc>
                <a:spcPct val="100000"/>
              </a:lnSpc>
              <a:spcBef>
                <a:spcPts val="1400"/>
              </a:spcBef>
              <a:buFont typeface="Courier New" panose="020B0604020202020204" pitchFamily="34" charset="0"/>
              <a:buChar char="o"/>
            </a:pPr>
            <a:r>
              <a:rPr lang="en-US" sz="1800" dirty="0">
                <a:solidFill>
                  <a:schemeClr val="accent3">
                    <a:lumMod val="25000"/>
                  </a:schemeClr>
                </a:solidFill>
                <a:ea typeface="+mn-lt"/>
                <a:cs typeface="+mn-lt"/>
              </a:rPr>
              <a:t>Added a callback function for `site-dropdown` and `payload-slider` as inputs, `success-payload-scatter-chart` as output</a:t>
            </a:r>
            <a:endParaRPr lang="en-US" sz="1800" dirty="0">
              <a:solidFill>
                <a:schemeClr val="accent3">
                  <a:lumMod val="25000"/>
                </a:schemeClr>
              </a:solidFill>
              <a:latin typeface="Calibri"/>
              <a:ea typeface="Calibri"/>
              <a:cs typeface="Calibri"/>
            </a:endParaRPr>
          </a:p>
          <a:p>
            <a:pPr>
              <a:lnSpc>
                <a:spcPct val="100000"/>
              </a:lnSpc>
              <a:spcBef>
                <a:spcPts val="1400"/>
              </a:spcBef>
            </a:pPr>
            <a:r>
              <a:rPr lang="en-US" sz="2200" dirty="0">
                <a:solidFill>
                  <a:schemeClr val="accent3">
                    <a:lumMod val="25000"/>
                  </a:schemeClr>
                </a:solidFill>
                <a:latin typeface="Abadi"/>
              </a:rPr>
              <a:t> GitHub URL  </a:t>
            </a:r>
            <a:r>
              <a:rPr lang="en-US" sz="2200" dirty="0">
                <a:solidFill>
                  <a:schemeClr val="accent3">
                    <a:lumMod val="25000"/>
                  </a:schemeClr>
                </a:solidFill>
                <a:ea typeface="+mn-lt"/>
                <a:cs typeface="+mn-lt"/>
                <a:hlinkClick r:id="rId3"/>
              </a:rPr>
              <a:t>Space-X-Falcon-9-landing-prediction/Interactive Visual Analytics and Dashboard.ipy at main · esratisha/Space-X-Falcon-9-landing-prediction</a:t>
            </a:r>
            <a:endParaRPr lang="en-US" sz="2200">
              <a:solidFill>
                <a:schemeClr val="accent3">
                  <a:lumMod val="25000"/>
                </a:schemeClr>
              </a:solidFill>
              <a:ea typeface="+mn-lt"/>
              <a:cs typeface="+mn-lt"/>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9553"/>
            <a:ext cx="9745589" cy="4351338"/>
          </a:xfrm>
          <a:prstGeom prst="rect">
            <a:avLst/>
          </a:prstGeom>
        </p:spPr>
        <p:txBody>
          <a:bodyPr lIns="91440" tIns="45720" rIns="91440" bIns="45720" anchor="t">
            <a:normAutofit fontScale="92500" lnSpcReduction="20000"/>
          </a:bodyPr>
          <a:lstStyle/>
          <a:p>
            <a:pPr marL="171450" indent="-171450">
              <a:lnSpc>
                <a:spcPct val="100000"/>
              </a:lnSpc>
              <a:spcBef>
                <a:spcPts val="1400"/>
              </a:spcBef>
            </a:pPr>
            <a:r>
              <a:rPr lang="en-US" sz="1400" dirty="0">
                <a:solidFill>
                  <a:schemeClr val="accent3">
                    <a:lumMod val="25000"/>
                  </a:schemeClr>
                </a:solidFill>
                <a:ea typeface="+mn-lt"/>
                <a:cs typeface="+mn-lt"/>
              </a:rPr>
              <a:t>Created a NumPy array from the column </a:t>
            </a:r>
            <a:r>
              <a:rPr lang="en-US" sz="1400" dirty="0">
                <a:solidFill>
                  <a:schemeClr val="accent3">
                    <a:lumMod val="25000"/>
                  </a:schemeClr>
                </a:solidFill>
                <a:latin typeface="Consolas"/>
              </a:rPr>
              <a:t>Class</a:t>
            </a:r>
            <a:r>
              <a:rPr lang="en-US" sz="1400" dirty="0">
                <a:solidFill>
                  <a:schemeClr val="accent3">
                    <a:lumMod val="25000"/>
                  </a:schemeClr>
                </a:solidFill>
                <a:ea typeface="+mn-lt"/>
                <a:cs typeface="+mn-lt"/>
              </a:rPr>
              <a:t> in </a:t>
            </a:r>
            <a:r>
              <a:rPr lang="en-US" sz="1400" dirty="0">
                <a:solidFill>
                  <a:schemeClr val="accent3">
                    <a:lumMod val="25000"/>
                  </a:schemeClr>
                </a:solidFill>
                <a:latin typeface="Consolas"/>
              </a:rPr>
              <a:t>data</a:t>
            </a:r>
            <a:r>
              <a:rPr lang="en-US" sz="1400" dirty="0">
                <a:solidFill>
                  <a:schemeClr val="accent3">
                    <a:lumMod val="25000"/>
                  </a:schemeClr>
                </a:solidFill>
                <a:ea typeface="+mn-lt"/>
                <a:cs typeface="+mn-lt"/>
              </a:rPr>
              <a:t>, by applying the method </a:t>
            </a:r>
            <a:r>
              <a:rPr lang="en-US" sz="1400" dirty="0" err="1">
                <a:solidFill>
                  <a:schemeClr val="accent3">
                    <a:lumMod val="25000"/>
                  </a:schemeClr>
                </a:solidFill>
                <a:latin typeface="Consolas"/>
              </a:rPr>
              <a:t>to_numpy</a:t>
            </a:r>
            <a:r>
              <a:rPr lang="en-US" sz="1400" dirty="0">
                <a:solidFill>
                  <a:schemeClr val="accent3">
                    <a:lumMod val="25000"/>
                  </a:schemeClr>
                </a:solidFill>
                <a:latin typeface="Consolas"/>
              </a:rPr>
              <a:t>()</a:t>
            </a:r>
            <a:r>
              <a:rPr lang="en-US" sz="1400" dirty="0">
                <a:solidFill>
                  <a:schemeClr val="accent3">
                    <a:lumMod val="25000"/>
                  </a:schemeClr>
                </a:solidFill>
                <a:ea typeface="+mn-lt"/>
                <a:cs typeface="+mn-lt"/>
              </a:rPr>
              <a:t> then assign it to the variable </a:t>
            </a:r>
            <a:r>
              <a:rPr lang="en-US" sz="1400" dirty="0" err="1">
                <a:solidFill>
                  <a:schemeClr val="accent3">
                    <a:lumMod val="25000"/>
                  </a:schemeClr>
                </a:solidFill>
                <a:latin typeface="Consolas"/>
              </a:rPr>
              <a:t>Y</a:t>
            </a:r>
            <a:r>
              <a:rPr lang="en-US" sz="1400" dirty="0" err="1">
                <a:solidFill>
                  <a:schemeClr val="accent3">
                    <a:lumMod val="25000"/>
                  </a:schemeClr>
                </a:solidFill>
                <a:ea typeface="+mn-lt"/>
                <a:cs typeface="+mn-lt"/>
              </a:rPr>
              <a:t>,make</a:t>
            </a:r>
            <a:r>
              <a:rPr lang="en-US" sz="1400" dirty="0">
                <a:solidFill>
                  <a:schemeClr val="accent3">
                    <a:lumMod val="25000"/>
                  </a:schemeClr>
                </a:solidFill>
                <a:ea typeface="+mn-lt"/>
                <a:cs typeface="+mn-lt"/>
              </a:rPr>
              <a:t> sure the output is a Pandas series (only one bracket </a:t>
            </a:r>
            <a:r>
              <a:rPr lang="en-US" sz="1400" dirty="0" err="1">
                <a:solidFill>
                  <a:schemeClr val="accent3">
                    <a:lumMod val="25000"/>
                  </a:schemeClr>
                </a:solidFill>
                <a:ea typeface="+mn-lt"/>
                <a:cs typeface="+mn-lt"/>
              </a:rPr>
              <a:t>df</a:t>
            </a:r>
            <a:r>
              <a:rPr lang="en-US" sz="1400" dirty="0">
                <a:solidFill>
                  <a:schemeClr val="accent3">
                    <a:lumMod val="25000"/>
                  </a:schemeClr>
                </a:solidFill>
                <a:ea typeface="+mn-lt"/>
                <a:cs typeface="+mn-lt"/>
              </a:rPr>
              <a:t>['name of column']).</a:t>
            </a:r>
            <a:endParaRPr lang="en-US" sz="140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ea typeface="+mn-lt"/>
                <a:cs typeface="+mn-lt"/>
              </a:rPr>
              <a:t>Standardized the data in </a:t>
            </a:r>
            <a:r>
              <a:rPr lang="en-US" sz="1400" dirty="0">
                <a:solidFill>
                  <a:schemeClr val="accent3">
                    <a:lumMod val="25000"/>
                  </a:schemeClr>
                </a:solidFill>
                <a:latin typeface="Consolas"/>
                <a:ea typeface="Calibri"/>
                <a:cs typeface="Calibri"/>
              </a:rPr>
              <a:t>X</a:t>
            </a:r>
            <a:r>
              <a:rPr lang="en-US" sz="1400" dirty="0">
                <a:solidFill>
                  <a:schemeClr val="accent3">
                    <a:lumMod val="25000"/>
                  </a:schemeClr>
                </a:solidFill>
                <a:ea typeface="+mn-lt"/>
                <a:cs typeface="+mn-lt"/>
              </a:rPr>
              <a:t> then reassign it to the variable </a:t>
            </a:r>
            <a:r>
              <a:rPr lang="en-US" sz="1400" dirty="0">
                <a:solidFill>
                  <a:schemeClr val="accent3">
                    <a:lumMod val="25000"/>
                  </a:schemeClr>
                </a:solidFill>
                <a:latin typeface="Consolas"/>
                <a:ea typeface="Calibri"/>
                <a:cs typeface="Calibri"/>
              </a:rPr>
              <a:t>X</a:t>
            </a:r>
            <a:r>
              <a:rPr lang="en-US" sz="1400" dirty="0">
                <a:solidFill>
                  <a:schemeClr val="accent3">
                    <a:lumMod val="25000"/>
                  </a:schemeClr>
                </a:solidFill>
                <a:ea typeface="+mn-lt"/>
                <a:cs typeface="+mn-lt"/>
              </a:rPr>
              <a:t> using the transform provided below.</a:t>
            </a:r>
            <a:endParaRPr lang="en-US" sz="1400">
              <a:solidFill>
                <a:schemeClr val="accent3">
                  <a:lumMod val="25000"/>
                </a:schemeClr>
              </a:solidFill>
              <a:latin typeface="Calibri"/>
              <a:ea typeface="Calibri"/>
              <a:cs typeface="Calibri"/>
            </a:endParaRPr>
          </a:p>
          <a:p>
            <a:pPr>
              <a:lnSpc>
                <a:spcPct val="100000"/>
              </a:lnSpc>
              <a:spcBef>
                <a:spcPts val="1400"/>
              </a:spcBef>
            </a:pPr>
            <a:r>
              <a:rPr lang="en-US" sz="1400" dirty="0">
                <a:solidFill>
                  <a:schemeClr val="accent3">
                    <a:lumMod val="25000"/>
                  </a:schemeClr>
                </a:solidFill>
                <a:ea typeface="+mn-lt"/>
                <a:cs typeface="+mn-lt"/>
              </a:rPr>
              <a:t>Used the function </a:t>
            </a:r>
            <a:r>
              <a:rPr lang="en-US" sz="1400" dirty="0" err="1">
                <a:solidFill>
                  <a:schemeClr val="accent3">
                    <a:lumMod val="25000"/>
                  </a:schemeClr>
                </a:solidFill>
                <a:ea typeface="+mn-lt"/>
                <a:cs typeface="+mn-lt"/>
              </a:rPr>
              <a:t>train_test_split</a:t>
            </a:r>
            <a:r>
              <a:rPr lang="en-US" sz="1400" dirty="0">
                <a:solidFill>
                  <a:schemeClr val="accent3">
                    <a:lumMod val="25000"/>
                  </a:schemeClr>
                </a:solidFill>
                <a:ea typeface="+mn-lt"/>
                <a:cs typeface="+mn-lt"/>
              </a:rPr>
              <a:t> to split the data X and Y into training and test data. Set the parameter </a:t>
            </a:r>
            <a:r>
              <a:rPr lang="en-US" sz="1400" dirty="0" err="1">
                <a:solidFill>
                  <a:schemeClr val="accent3">
                    <a:lumMod val="25000"/>
                  </a:schemeClr>
                </a:solidFill>
                <a:ea typeface="+mn-lt"/>
                <a:cs typeface="+mn-lt"/>
              </a:rPr>
              <a:t>test_size</a:t>
            </a:r>
            <a:r>
              <a:rPr lang="en-US" sz="1400" dirty="0">
                <a:solidFill>
                  <a:schemeClr val="accent3">
                    <a:lumMod val="25000"/>
                  </a:schemeClr>
                </a:solidFill>
                <a:ea typeface="+mn-lt"/>
                <a:cs typeface="+mn-lt"/>
              </a:rPr>
              <a:t> to 0.2 and </a:t>
            </a:r>
            <a:r>
              <a:rPr lang="en-US" sz="1400" dirty="0" err="1">
                <a:solidFill>
                  <a:schemeClr val="accent3">
                    <a:lumMod val="25000"/>
                  </a:schemeClr>
                </a:solidFill>
                <a:ea typeface="+mn-lt"/>
                <a:cs typeface="+mn-lt"/>
              </a:rPr>
              <a:t>random_state</a:t>
            </a:r>
            <a:r>
              <a:rPr lang="en-US" sz="1400" dirty="0">
                <a:solidFill>
                  <a:schemeClr val="accent3">
                    <a:lumMod val="25000"/>
                  </a:schemeClr>
                </a:solidFill>
                <a:ea typeface="+mn-lt"/>
                <a:cs typeface="+mn-lt"/>
              </a:rPr>
              <a:t> to 2. The training data and test data should be assigned to the following labels.</a:t>
            </a:r>
            <a:endParaRPr lang="en-US" sz="1400">
              <a:solidFill>
                <a:schemeClr val="accent3">
                  <a:lumMod val="25000"/>
                </a:schemeClr>
              </a:solidFill>
              <a:latin typeface="Calibri"/>
              <a:ea typeface="Calibri"/>
              <a:cs typeface="Calibri"/>
            </a:endParaRPr>
          </a:p>
          <a:p>
            <a:pPr marL="285750" indent="-285750">
              <a:lnSpc>
                <a:spcPct val="100000"/>
              </a:lnSpc>
              <a:spcBef>
                <a:spcPts val="1400"/>
              </a:spcBef>
            </a:pPr>
            <a:r>
              <a:rPr lang="en-US" sz="1400" dirty="0">
                <a:solidFill>
                  <a:schemeClr val="accent3">
                    <a:lumMod val="25000"/>
                  </a:schemeClr>
                </a:solidFill>
                <a:ea typeface="+mn-lt"/>
                <a:cs typeface="+mn-lt"/>
              </a:rPr>
              <a:t>In order to find the best machine learning model that would performs best using the test data between </a:t>
            </a:r>
            <a:r>
              <a:rPr lang="en-US" sz="1400" dirty="0" err="1">
                <a:solidFill>
                  <a:schemeClr val="accent3">
                    <a:lumMod val="25000"/>
                  </a:schemeClr>
                </a:solidFill>
                <a:ea typeface="+mn-lt"/>
                <a:cs typeface="+mn-lt"/>
              </a:rPr>
              <a:t>SVM,Classificatio</a:t>
            </a:r>
            <a:r>
              <a:rPr lang="en-US" sz="1400" dirty="0">
                <a:solidFill>
                  <a:schemeClr val="accent3">
                    <a:lumMod val="25000"/>
                  </a:schemeClr>
                </a:solidFill>
                <a:ea typeface="+mn-lt"/>
                <a:cs typeface="+mn-lt"/>
              </a:rPr>
              <a:t> trees, KNN and logistic regression</a:t>
            </a:r>
          </a:p>
          <a:p>
            <a:pPr lvl="1">
              <a:lnSpc>
                <a:spcPct val="100000"/>
              </a:lnSpc>
              <a:spcBef>
                <a:spcPts val="1400"/>
              </a:spcBef>
              <a:buFont typeface="Courier New" panose="020B0604020202020204" pitchFamily="34" charset="0"/>
              <a:buChar char="o"/>
            </a:pPr>
            <a:r>
              <a:rPr lang="en-US" sz="1200" dirty="0">
                <a:solidFill>
                  <a:schemeClr val="accent3">
                    <a:lumMod val="25000"/>
                  </a:schemeClr>
                </a:solidFill>
                <a:ea typeface="+mn-lt"/>
                <a:cs typeface="+mn-lt"/>
              </a:rPr>
              <a:t>Created an object for each of the algorithm then create a </a:t>
            </a:r>
            <a:r>
              <a:rPr lang="en-US" sz="1200" err="1">
                <a:solidFill>
                  <a:schemeClr val="accent3">
                    <a:lumMod val="25000"/>
                  </a:schemeClr>
                </a:solidFill>
                <a:ea typeface="+mn-lt"/>
                <a:cs typeface="+mn-lt"/>
              </a:rPr>
              <a:t>GridSearchCV</a:t>
            </a:r>
            <a:r>
              <a:rPr lang="en-US" sz="1200" dirty="0">
                <a:solidFill>
                  <a:schemeClr val="accent3">
                    <a:lumMod val="25000"/>
                  </a:schemeClr>
                </a:solidFill>
                <a:ea typeface="+mn-lt"/>
                <a:cs typeface="+mn-lt"/>
              </a:rPr>
              <a:t> object </a:t>
            </a:r>
            <a:r>
              <a:rPr lang="en-US" sz="1200" err="1">
                <a:solidFill>
                  <a:schemeClr val="accent3">
                    <a:lumMod val="25000"/>
                  </a:schemeClr>
                </a:solidFill>
                <a:latin typeface="Consolas"/>
                <a:ea typeface="Calibri"/>
                <a:cs typeface="Calibri"/>
              </a:rPr>
              <a:t>logreg_cv</a:t>
            </a:r>
            <a:r>
              <a:rPr lang="en-US" sz="1200" dirty="0">
                <a:solidFill>
                  <a:schemeClr val="accent3">
                    <a:lumMod val="25000"/>
                  </a:schemeClr>
                </a:solidFill>
                <a:ea typeface="+mn-lt"/>
                <a:cs typeface="+mn-lt"/>
              </a:rPr>
              <a:t> with cv = 10. Fit the object to find the best parameters from the dictionary </a:t>
            </a:r>
            <a:r>
              <a:rPr lang="en-US" sz="1200" dirty="0">
                <a:solidFill>
                  <a:schemeClr val="accent3">
                    <a:lumMod val="25000"/>
                  </a:schemeClr>
                </a:solidFill>
                <a:latin typeface="Consolas"/>
                <a:ea typeface="Calibri"/>
                <a:cs typeface="Calibri"/>
              </a:rPr>
              <a:t>parameters</a:t>
            </a:r>
            <a:r>
              <a:rPr lang="en-US" sz="1200" dirty="0">
                <a:solidFill>
                  <a:schemeClr val="accent3">
                    <a:lumMod val="25000"/>
                  </a:schemeClr>
                </a:solidFill>
                <a:ea typeface="+mn-lt"/>
                <a:cs typeface="+mn-lt"/>
              </a:rPr>
              <a:t>.</a:t>
            </a:r>
            <a:endParaRPr lang="en-US" sz="1200">
              <a:solidFill>
                <a:schemeClr val="accent3">
                  <a:lumMod val="25000"/>
                </a:schemeClr>
              </a:solidFill>
              <a:latin typeface="Calibri"/>
              <a:ea typeface="Calibri"/>
              <a:cs typeface="Calibri"/>
            </a:endParaRPr>
          </a:p>
          <a:p>
            <a:pPr lvl="1">
              <a:lnSpc>
                <a:spcPct val="100000"/>
              </a:lnSpc>
              <a:spcBef>
                <a:spcPts val="1400"/>
              </a:spcBef>
              <a:buFont typeface="Courier New" panose="020B0604020202020204" pitchFamily="34" charset="0"/>
              <a:buChar char="o"/>
            </a:pPr>
            <a:r>
              <a:rPr lang="en-US" sz="1200" dirty="0">
                <a:solidFill>
                  <a:schemeClr val="accent3">
                    <a:lumMod val="25000"/>
                  </a:schemeClr>
                </a:solidFill>
                <a:ea typeface="+mn-lt"/>
                <a:cs typeface="+mn-lt"/>
              </a:rPr>
              <a:t>Calculated the accuracy on the test data using the method </a:t>
            </a:r>
            <a:r>
              <a:rPr lang="en-US" sz="1200" dirty="0">
                <a:solidFill>
                  <a:schemeClr val="accent3">
                    <a:lumMod val="25000"/>
                  </a:schemeClr>
                </a:solidFill>
                <a:latin typeface="Consolas"/>
                <a:ea typeface="Calibri"/>
                <a:cs typeface="Calibri"/>
              </a:rPr>
              <a:t>score</a:t>
            </a:r>
            <a:endParaRPr lang="en-US" sz="1200" dirty="0">
              <a:solidFill>
                <a:schemeClr val="accent3">
                  <a:lumMod val="25000"/>
                </a:schemeClr>
              </a:solidFill>
              <a:latin typeface="Calibri"/>
              <a:ea typeface="Calibri"/>
              <a:cs typeface="Calibri"/>
            </a:endParaRPr>
          </a:p>
          <a:p>
            <a:pPr>
              <a:lnSpc>
                <a:spcPct val="100000"/>
              </a:lnSpc>
              <a:spcBef>
                <a:spcPts val="1400"/>
              </a:spcBef>
            </a:pPr>
            <a:endParaRPr lang="en-US" sz="1600" dirty="0">
              <a:solidFill>
                <a:schemeClr val="accent3">
                  <a:lumMod val="25000"/>
                </a:schemeClr>
              </a:solidFill>
              <a:ea typeface="+mn-lt"/>
              <a:cs typeface="+mn-lt"/>
            </a:endParaRPr>
          </a:p>
          <a:p>
            <a:pPr>
              <a:lnSpc>
                <a:spcPct val="100000"/>
              </a:lnSpc>
              <a:spcBef>
                <a:spcPts val="1400"/>
              </a:spcBef>
            </a:pPr>
            <a:endParaRPr lang="en-US" sz="1600" dirty="0">
              <a:solidFill>
                <a:schemeClr val="accent3">
                  <a:lumMod val="25000"/>
                </a:schemeClr>
              </a:solidFill>
              <a:latin typeface="Calibri"/>
              <a:ea typeface="Calibri"/>
              <a:cs typeface="Calibri"/>
            </a:endParaRPr>
          </a:p>
          <a:p>
            <a:pPr>
              <a:lnSpc>
                <a:spcPct val="100000"/>
              </a:lnSpc>
              <a:spcBef>
                <a:spcPts val="1400"/>
              </a:spcBef>
            </a:pPr>
            <a:endParaRPr lang="en-US" sz="1600" dirty="0">
              <a:solidFill>
                <a:schemeClr val="accent3">
                  <a:lumMod val="25000"/>
                </a:schemeClr>
              </a:solidFill>
              <a:latin typeface="Calibri"/>
              <a:ea typeface="Calibri"/>
              <a:cs typeface="Calibri"/>
            </a:endParaRP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ea typeface="+mn-lt"/>
                <a:cs typeface="+mn-lt"/>
                <a:hlinkClick r:id="rId3"/>
              </a:rPr>
              <a:t>Space-X-Falcon-9-landing-prediction/SpaceX_Machine Learning Prediction_Part_5 (2).ipynb at main · esratisha/Space-X-Falcon-9-landing-prediction</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descr="A screenshot of a computer&#10;&#10;AI-generated content may be incorrect.">
            <a:extLst>
              <a:ext uri="{FF2B5EF4-FFF2-40B4-BE49-F238E27FC236}">
                <a16:creationId xmlns:a16="http://schemas.microsoft.com/office/drawing/2014/main" id="{8DB201BC-33C2-1E65-5747-5DEC7A84231A}"/>
              </a:ext>
            </a:extLst>
          </p:cNvPr>
          <p:cNvPicPr>
            <a:picLocks noChangeAspect="1"/>
          </p:cNvPicPr>
          <p:nvPr/>
        </p:nvPicPr>
        <p:blipFill>
          <a:blip r:embed="rId4"/>
          <a:stretch>
            <a:fillRect/>
          </a:stretch>
        </p:blipFill>
        <p:spPr>
          <a:xfrm>
            <a:off x="5819144" y="3914832"/>
            <a:ext cx="2582653" cy="138778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7431" y="1524918"/>
            <a:ext cx="10615804" cy="3811588"/>
          </a:xfrm>
          <a:prstGeom prst="rect">
            <a:avLst/>
          </a:prstGeom>
        </p:spPr>
        <p:txBody>
          <a:bodyPr lIns="91440" tIns="45720" rIns="91440" bIns="45720" anchor="t">
            <a:normAutofit lnSpcReduction="10000"/>
          </a:bodyPr>
          <a:lstStyle/>
          <a:p>
            <a:pPr marL="0" indent="0" algn="ctr">
              <a:lnSpc>
                <a:spcPct val="100000"/>
              </a:lnSpc>
              <a:spcBef>
                <a:spcPts val="1400"/>
              </a:spcBef>
              <a:buNone/>
            </a:pPr>
            <a:r>
              <a:rPr lang="en-CA" sz="2200" dirty="0">
                <a:solidFill>
                  <a:schemeClr val="accent3">
                    <a:lumMod val="25000"/>
                  </a:schemeClr>
                </a:solidFill>
                <a:latin typeface="Abadi"/>
              </a:rPr>
              <a:t>Scatter plot of Flight Number vs. Launch Site</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Launches from the site of CCAFS 40 are significantly higher than launches from other sites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AI-generated content may be incorrect.">
            <a:extLst>
              <a:ext uri="{FF2B5EF4-FFF2-40B4-BE49-F238E27FC236}">
                <a16:creationId xmlns:a16="http://schemas.microsoft.com/office/drawing/2014/main" id="{4D68CB5F-4D92-D877-4DF2-564BE0385133}"/>
              </a:ext>
            </a:extLst>
          </p:cNvPr>
          <p:cNvPicPr>
            <a:picLocks noChangeAspect="1"/>
          </p:cNvPicPr>
          <p:nvPr/>
        </p:nvPicPr>
        <p:blipFill>
          <a:blip r:embed="rId3"/>
          <a:stretch>
            <a:fillRect/>
          </a:stretch>
        </p:blipFill>
        <p:spPr>
          <a:xfrm>
            <a:off x="2304362" y="1986617"/>
            <a:ext cx="7693447" cy="229719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019057" cy="3811588"/>
          </a:xfrm>
          <a:prstGeom prst="rect">
            <a:avLst/>
          </a:prstGeom>
        </p:spPr>
        <p:txBody>
          <a:bodyPr lIns="91440" tIns="45720" rIns="91440" bIns="45720" anchor="t">
            <a:normAutofit/>
          </a:bodyPr>
          <a:lstStyle/>
          <a:p>
            <a:pPr marL="0" indent="0" algn="ctr">
              <a:lnSpc>
                <a:spcPct val="100000"/>
              </a:lnSpc>
              <a:spcBef>
                <a:spcPts val="1400"/>
              </a:spcBef>
              <a:buNone/>
            </a:pPr>
            <a:r>
              <a:rPr lang="en-CA" sz="2200" dirty="0">
                <a:solidFill>
                  <a:schemeClr val="accent3">
                    <a:lumMod val="25000"/>
                  </a:schemeClr>
                </a:solidFill>
                <a:latin typeface="Abadi"/>
              </a:rPr>
              <a:t>Payload vs. Launch Site</a:t>
            </a:r>
            <a:endParaRPr lang="en-US"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Majority of the payloads with lower mass have been launched from CCAFS SLC 40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47A0DE85-4587-B26F-1527-28AF62E588A2}"/>
              </a:ext>
            </a:extLst>
          </p:cNvPr>
          <p:cNvPicPr>
            <a:picLocks noChangeAspect="1"/>
          </p:cNvPicPr>
          <p:nvPr/>
        </p:nvPicPr>
        <p:blipFill>
          <a:blip r:embed="rId3"/>
          <a:stretch>
            <a:fillRect/>
          </a:stretch>
        </p:blipFill>
        <p:spPr>
          <a:xfrm>
            <a:off x="1028240" y="2665991"/>
            <a:ext cx="9648938" cy="188406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2090"/>
            <a:ext cx="10156768" cy="5096889"/>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Bar chart for the success rate of each orbit type</a:t>
            </a:r>
            <a:endParaRPr lang="en-US">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orbit type ES-L-1, GEO, HEO, SSO have the highest success rate </a:t>
            </a:r>
            <a:endParaRPr lang="en-US" dirty="0">
              <a:solidFill>
                <a:schemeClr val="accent3">
                  <a:lumMod val="25000"/>
                </a:schemeClr>
              </a:solidFill>
              <a:ea typeface="Calibri"/>
              <a:cs typeface="Calibr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success rate by orbit type&#10;&#10;AI-generated content may be incorrect.">
            <a:extLst>
              <a:ext uri="{FF2B5EF4-FFF2-40B4-BE49-F238E27FC236}">
                <a16:creationId xmlns:a16="http://schemas.microsoft.com/office/drawing/2014/main" id="{075847FB-5360-D81B-07D2-C700C284AD21}"/>
              </a:ext>
            </a:extLst>
          </p:cNvPr>
          <p:cNvPicPr>
            <a:picLocks noChangeAspect="1"/>
          </p:cNvPicPr>
          <p:nvPr/>
        </p:nvPicPr>
        <p:blipFill>
          <a:blip r:embed="rId3"/>
          <a:stretch>
            <a:fillRect/>
          </a:stretch>
        </p:blipFill>
        <p:spPr>
          <a:xfrm>
            <a:off x="2753816" y="1968691"/>
            <a:ext cx="5637767" cy="33521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10720"/>
            <a:ext cx="10395466" cy="4270624"/>
          </a:xfrm>
          <a:prstGeom prst="rect">
            <a:avLst/>
          </a:prstGeom>
        </p:spPr>
        <p:txBody>
          <a:bodyPr lIns="91440" tIns="45720" rIns="91440" bIns="45720" anchor="t">
            <a:normAutofit lnSpcReduction="10000"/>
          </a:bodyPr>
          <a:lstStyle/>
          <a:p>
            <a:pPr marL="0" indent="0" algn="ctr">
              <a:lnSpc>
                <a:spcPct val="100000"/>
              </a:lnSpc>
              <a:spcBef>
                <a:spcPts val="1400"/>
              </a:spcBef>
              <a:buNone/>
            </a:pPr>
            <a:r>
              <a:rPr lang="en-CA" sz="2200" dirty="0">
                <a:solidFill>
                  <a:schemeClr val="accent3">
                    <a:lumMod val="25000"/>
                  </a:schemeClr>
                </a:solidFill>
                <a:latin typeface="Abadi"/>
              </a:rPr>
              <a:t>Show a </a:t>
            </a:r>
            <a:r>
              <a:rPr lang="en-US" sz="2200" dirty="0">
                <a:solidFill>
                  <a:schemeClr val="accent3">
                    <a:lumMod val="25000"/>
                  </a:schemeClr>
                </a:solidFill>
                <a:latin typeface="Abadi"/>
              </a:rPr>
              <a:t>scatter point of Flight number vs. Orbit type</a:t>
            </a:r>
            <a:endParaRPr lang="en-US">
              <a:ea typeface="Calibri" panose="020F0502020204030204"/>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ea typeface="+mn-lt"/>
              <a:cs typeface="+mn-lt"/>
            </a:endParaRPr>
          </a:p>
          <a:p>
            <a:pPr>
              <a:lnSpc>
                <a:spcPct val="100000"/>
              </a:lnSpc>
              <a:spcBef>
                <a:spcPts val="1400"/>
              </a:spcBef>
            </a:pPr>
            <a:r>
              <a:rPr lang="en-US" sz="1100" dirty="0">
                <a:solidFill>
                  <a:schemeClr val="accent3">
                    <a:lumMod val="25000"/>
                  </a:schemeClr>
                </a:solidFill>
                <a:ea typeface="+mn-lt"/>
                <a:cs typeface="+mn-lt"/>
              </a:rPr>
              <a:t>It can be observed that in the LEO orbit, success seems to be related to the number of flights. Conversely, in the GTO orbit, there appears to be no relationship between flight number and success.</a:t>
            </a:r>
            <a:endParaRPr lang="en-US" dirty="0">
              <a:solidFill>
                <a:schemeClr val="accent3">
                  <a:lumMod val="25000"/>
                </a:schemeClr>
              </a:solidFill>
              <a:ea typeface="Calibri"/>
              <a:cs typeface="Calibr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showing flight number and flight number&#10;&#10;AI-generated content may be incorrect.">
            <a:extLst>
              <a:ext uri="{FF2B5EF4-FFF2-40B4-BE49-F238E27FC236}">
                <a16:creationId xmlns:a16="http://schemas.microsoft.com/office/drawing/2014/main" id="{C8AFA0EB-47EB-DBF0-5E95-FF2C152EBAD9}"/>
              </a:ext>
            </a:extLst>
          </p:cNvPr>
          <p:cNvPicPr>
            <a:picLocks noChangeAspect="1"/>
          </p:cNvPicPr>
          <p:nvPr/>
        </p:nvPicPr>
        <p:blipFill>
          <a:blip r:embed="rId3"/>
          <a:stretch>
            <a:fillRect/>
          </a:stretch>
        </p:blipFill>
        <p:spPr>
          <a:xfrm>
            <a:off x="2581678" y="2106402"/>
            <a:ext cx="6532888" cy="320522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4099"/>
            <a:ext cx="10514816" cy="4334889"/>
          </a:xfrm>
          <a:prstGeom prst="rect">
            <a:avLst/>
          </a:prstGeom>
        </p:spPr>
        <p:txBody>
          <a:bodyPr lIns="91440" tIns="45720" rIns="91440" bIns="45720" anchor="t">
            <a:normAutofit lnSpcReduction="10000"/>
          </a:bodyPr>
          <a:lstStyle/>
          <a:p>
            <a:pPr marL="0" indent="0" algn="ctr">
              <a:lnSpc>
                <a:spcPct val="100000"/>
              </a:lnSpc>
              <a:spcBef>
                <a:spcPts val="1400"/>
              </a:spcBef>
              <a:buNone/>
            </a:pPr>
            <a:r>
              <a:rPr lang="en-CA" sz="2200" dirty="0">
                <a:solidFill>
                  <a:schemeClr val="accent3">
                    <a:lumMod val="25000"/>
                  </a:schemeClr>
                </a:solidFill>
                <a:latin typeface="Abadi"/>
              </a:rPr>
              <a:t>Show a </a:t>
            </a:r>
            <a:r>
              <a:rPr lang="en-US" sz="2200" dirty="0">
                <a:solidFill>
                  <a:schemeClr val="accent3">
                    <a:lumMod val="25000"/>
                  </a:schemeClr>
                </a:solidFill>
                <a:latin typeface="Abadi"/>
              </a:rPr>
              <a:t>scatter point of payload vs. orbit type</a:t>
            </a:r>
            <a:endParaRPr lang="en-US"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r>
              <a:rPr lang="en-US" sz="1100" dirty="0">
                <a:solidFill>
                  <a:schemeClr val="accent3">
                    <a:lumMod val="25000"/>
                  </a:schemeClr>
                </a:solidFill>
                <a:ea typeface="+mn-lt"/>
                <a:cs typeface="+mn-lt"/>
              </a:rPr>
              <a:t>With heavy payloads the successful landing or positive landing rate are more for </a:t>
            </a:r>
            <a:r>
              <a:rPr lang="en-US" sz="1100" dirty="0" err="1">
                <a:solidFill>
                  <a:schemeClr val="accent3">
                    <a:lumMod val="25000"/>
                  </a:schemeClr>
                </a:solidFill>
                <a:ea typeface="+mn-lt"/>
                <a:cs typeface="+mn-lt"/>
              </a:rPr>
              <a:t>Polar,LEO</a:t>
            </a:r>
            <a:r>
              <a:rPr lang="en-US" sz="1100" dirty="0">
                <a:solidFill>
                  <a:schemeClr val="accent3">
                    <a:lumMod val="25000"/>
                  </a:schemeClr>
                </a:solidFill>
                <a:ea typeface="+mn-lt"/>
                <a:cs typeface="+mn-lt"/>
              </a:rPr>
              <a:t> and ISS.</a:t>
            </a:r>
            <a:endParaRPr lang="en-US" sz="2200" dirty="0">
              <a:solidFill>
                <a:schemeClr val="accent3">
                  <a:lumMod val="25000"/>
                </a:schemeClr>
              </a:solidFill>
              <a:latin typeface="Abadi"/>
              <a:ea typeface="Calibri"/>
              <a:cs typeface="Calibri"/>
            </a:endParaRPr>
          </a:p>
          <a:p>
            <a:r>
              <a:rPr lang="en-US" sz="1100" dirty="0">
                <a:solidFill>
                  <a:schemeClr val="accent3">
                    <a:lumMod val="25000"/>
                  </a:schemeClr>
                </a:solidFill>
                <a:ea typeface="+mn-lt"/>
                <a:cs typeface="+mn-lt"/>
              </a:rPr>
              <a:t>However, for GTO, it's difficult to distinguish between successful and unsuccessful landings as both outcomes are present.</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a typeface="Calibri"/>
              <a:cs typeface="Calibr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a mass&#10;&#10;AI-generated content may be incorrect.">
            <a:extLst>
              <a:ext uri="{FF2B5EF4-FFF2-40B4-BE49-F238E27FC236}">
                <a16:creationId xmlns:a16="http://schemas.microsoft.com/office/drawing/2014/main" id="{5497F0F2-3859-0B0B-B307-1F9A28409AE2}"/>
              </a:ext>
            </a:extLst>
          </p:cNvPr>
          <p:cNvPicPr>
            <a:picLocks noChangeAspect="1"/>
          </p:cNvPicPr>
          <p:nvPr/>
        </p:nvPicPr>
        <p:blipFill>
          <a:blip r:embed="rId3"/>
          <a:stretch>
            <a:fillRect/>
          </a:stretch>
        </p:blipFill>
        <p:spPr>
          <a:xfrm>
            <a:off x="3169587" y="2078859"/>
            <a:ext cx="5944633" cy="300324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40239"/>
            <a:ext cx="10009876" cy="4793925"/>
          </a:xfrm>
          <a:prstGeom prst="rect">
            <a:avLst/>
          </a:prstGeom>
        </p:spPr>
        <p:txBody>
          <a:bodyPr lIns="91440" tIns="45720" rIns="91440" bIns="45720" anchor="t">
            <a:normAutofit fontScale="92500" lnSpcReduction="20000"/>
          </a:bodyPr>
          <a:lstStyle/>
          <a:p>
            <a:pPr marL="0" indent="0" algn="ctr">
              <a:lnSpc>
                <a:spcPct val="100000"/>
              </a:lnSpc>
              <a:spcBef>
                <a:spcPts val="1400"/>
              </a:spcBef>
              <a:buNone/>
            </a:pPr>
            <a:r>
              <a:rPr lang="en-CA" sz="2200" dirty="0">
                <a:solidFill>
                  <a:schemeClr val="accent3">
                    <a:lumMod val="25000"/>
                  </a:schemeClr>
                </a:solidFill>
                <a:latin typeface="Abadi"/>
              </a:rPr>
              <a:t>Show a </a:t>
            </a:r>
            <a:r>
              <a:rPr lang="en-US" sz="2200" dirty="0">
                <a:solidFill>
                  <a:schemeClr val="accent3">
                    <a:lumMod val="25000"/>
                  </a:schemeClr>
                </a:solidFill>
                <a:latin typeface="Abadi"/>
              </a:rPr>
              <a:t>line chart of yearly average success rate</a:t>
            </a:r>
            <a:endParaRPr lang="en-US">
              <a:solidFill>
                <a:schemeClr val="accent3">
                  <a:lumMod val="25000"/>
                </a:schemeClr>
              </a:solidFill>
              <a:ea typeface="Calibri"/>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ea typeface="+mn-lt"/>
              <a:cs typeface="+mn-lt"/>
            </a:endParaRPr>
          </a:p>
          <a:p>
            <a:pPr>
              <a:lnSpc>
                <a:spcPct val="100000"/>
              </a:lnSpc>
              <a:spcBef>
                <a:spcPts val="1400"/>
              </a:spcBef>
            </a:pPr>
            <a:endParaRPr lang="en-US" sz="1200" dirty="0">
              <a:solidFill>
                <a:schemeClr val="accent3">
                  <a:lumMod val="25000"/>
                </a:schemeClr>
              </a:solidFill>
              <a:ea typeface="+mn-lt"/>
              <a:cs typeface="+mn-lt"/>
            </a:endParaRPr>
          </a:p>
          <a:p>
            <a:pPr>
              <a:lnSpc>
                <a:spcPct val="100000"/>
              </a:lnSpc>
              <a:spcBef>
                <a:spcPts val="1400"/>
              </a:spcBef>
            </a:pPr>
            <a:endParaRPr lang="en-US" sz="1200" dirty="0">
              <a:solidFill>
                <a:schemeClr val="accent3">
                  <a:lumMod val="25000"/>
                </a:schemeClr>
              </a:solidFill>
              <a:ea typeface="+mn-lt"/>
              <a:cs typeface="+mn-lt"/>
            </a:endParaRPr>
          </a:p>
          <a:p>
            <a:pPr>
              <a:lnSpc>
                <a:spcPct val="100000"/>
              </a:lnSpc>
              <a:spcBef>
                <a:spcPts val="1400"/>
              </a:spcBef>
            </a:pPr>
            <a:r>
              <a:rPr lang="en-US" sz="1200" dirty="0">
                <a:solidFill>
                  <a:schemeClr val="accent3">
                    <a:lumMod val="25000"/>
                  </a:schemeClr>
                </a:solidFill>
                <a:ea typeface="+mn-lt"/>
                <a:cs typeface="+mn-lt"/>
              </a:rPr>
              <a:t>The success rate since 2013 kept increasing till 2020</a:t>
            </a:r>
            <a:endParaRPr lang="en-US" sz="2200" dirty="0">
              <a:solidFill>
                <a:schemeClr val="accent3">
                  <a:lumMod val="25000"/>
                </a:schemeClr>
              </a:solidFill>
              <a:latin typeface="Abadi"/>
              <a:ea typeface="Calibri" panose="020F0502020204030204"/>
              <a:cs typeface="Calibri" panose="020F0502020204030204"/>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AI-generated content may be incorrect.">
            <a:extLst>
              <a:ext uri="{FF2B5EF4-FFF2-40B4-BE49-F238E27FC236}">
                <a16:creationId xmlns:a16="http://schemas.microsoft.com/office/drawing/2014/main" id="{2DFBF200-277F-4631-72C9-9A7BEB69BC1A}"/>
              </a:ext>
            </a:extLst>
          </p:cNvPr>
          <p:cNvPicPr>
            <a:picLocks noChangeAspect="1"/>
          </p:cNvPicPr>
          <p:nvPr/>
        </p:nvPicPr>
        <p:blipFill>
          <a:blip r:embed="rId3"/>
          <a:stretch>
            <a:fillRect/>
          </a:stretch>
        </p:blipFill>
        <p:spPr>
          <a:xfrm>
            <a:off x="2606924" y="2234933"/>
            <a:ext cx="6335501" cy="378360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the unique launch sites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10;&#10;AI-generated content may be incorrect.">
            <a:extLst>
              <a:ext uri="{FF2B5EF4-FFF2-40B4-BE49-F238E27FC236}">
                <a16:creationId xmlns:a16="http://schemas.microsoft.com/office/drawing/2014/main" id="{2B482B09-8272-C2A6-30CB-FAEB078C391D}"/>
              </a:ext>
            </a:extLst>
          </p:cNvPr>
          <p:cNvPicPr>
            <a:picLocks noChangeAspect="1"/>
          </p:cNvPicPr>
          <p:nvPr/>
        </p:nvPicPr>
        <p:blipFill>
          <a:blip r:embed="rId3"/>
          <a:stretch>
            <a:fillRect/>
          </a:stretch>
        </p:blipFill>
        <p:spPr>
          <a:xfrm>
            <a:off x="850364" y="2308837"/>
            <a:ext cx="1714500" cy="20383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Find 5 records where launch sites begin with `CCA`</a:t>
            </a:r>
            <a:endParaRPr lang="en-US">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AI-generated content may be incorrect.">
            <a:extLst>
              <a:ext uri="{FF2B5EF4-FFF2-40B4-BE49-F238E27FC236}">
                <a16:creationId xmlns:a16="http://schemas.microsoft.com/office/drawing/2014/main" id="{E2BC1C01-3469-E2A6-9B41-28A9F434AAEB}"/>
              </a:ext>
            </a:extLst>
          </p:cNvPr>
          <p:cNvPicPr>
            <a:picLocks noChangeAspect="1"/>
          </p:cNvPicPr>
          <p:nvPr/>
        </p:nvPicPr>
        <p:blipFill>
          <a:blip r:embed="rId3"/>
          <a:stretch>
            <a:fillRect/>
          </a:stretch>
        </p:blipFill>
        <p:spPr>
          <a:xfrm>
            <a:off x="2490615" y="2357150"/>
            <a:ext cx="6513035" cy="382377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screenshot of a computer&#10;&#10;AI-generated content may be incorrect.">
            <a:extLst>
              <a:ext uri="{FF2B5EF4-FFF2-40B4-BE49-F238E27FC236}">
                <a16:creationId xmlns:a16="http://schemas.microsoft.com/office/drawing/2014/main" id="{73E55B69-4FEE-E871-FD4D-60BD5D037758}"/>
              </a:ext>
            </a:extLst>
          </p:cNvPr>
          <p:cNvPicPr>
            <a:picLocks noChangeAspect="1"/>
          </p:cNvPicPr>
          <p:nvPr/>
        </p:nvPicPr>
        <p:blipFill>
          <a:blip r:embed="rId3"/>
          <a:stretch>
            <a:fillRect/>
          </a:stretch>
        </p:blipFill>
        <p:spPr>
          <a:xfrm>
            <a:off x="765729" y="2285943"/>
            <a:ext cx="10715625" cy="25431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3551" y="1377216"/>
            <a:ext cx="7704321" cy="494258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a:buChar char="o"/>
            </a:pPr>
            <a:r>
              <a:rPr lang="en-US" sz="1800" dirty="0">
                <a:solidFill>
                  <a:schemeClr val="accent3">
                    <a:lumMod val="25000"/>
                  </a:schemeClr>
                </a:solidFill>
                <a:latin typeface="Abadi"/>
              </a:rPr>
              <a:t>SpaceX Data Collection using API</a:t>
            </a:r>
          </a:p>
          <a:p>
            <a:pPr lvl="1">
              <a:lnSpc>
                <a:spcPct val="100000"/>
              </a:lnSpc>
              <a:spcBef>
                <a:spcPts val="1400"/>
              </a:spcBef>
              <a:buFont typeface="Courier New"/>
              <a:buChar char="o"/>
            </a:pPr>
            <a:r>
              <a:rPr lang="en-US" sz="1800" dirty="0">
                <a:solidFill>
                  <a:schemeClr val="accent3">
                    <a:lumMod val="25000"/>
                  </a:schemeClr>
                </a:solidFill>
                <a:latin typeface="Abadi"/>
              </a:rPr>
              <a:t>SpaceX Data Collection with Web Scrapping</a:t>
            </a:r>
          </a:p>
          <a:p>
            <a:pPr lvl="1">
              <a:lnSpc>
                <a:spcPct val="100000"/>
              </a:lnSpc>
              <a:spcBef>
                <a:spcPts val="1400"/>
              </a:spcBef>
              <a:buFont typeface="Courier New"/>
              <a:buChar char="o"/>
            </a:pPr>
            <a:r>
              <a:rPr lang="en-US" sz="1800" dirty="0">
                <a:solidFill>
                  <a:schemeClr val="accent3">
                    <a:lumMod val="25000"/>
                  </a:schemeClr>
                </a:solidFill>
                <a:latin typeface="Abadi"/>
              </a:rPr>
              <a:t>SpaceX Data Wrangling </a:t>
            </a:r>
          </a:p>
          <a:p>
            <a:pPr lvl="1">
              <a:lnSpc>
                <a:spcPct val="100000"/>
              </a:lnSpc>
              <a:spcBef>
                <a:spcPts val="1400"/>
              </a:spcBef>
              <a:buFont typeface="Courier New"/>
              <a:buChar char="o"/>
            </a:pPr>
            <a:r>
              <a:rPr lang="en-US" sz="1800" dirty="0">
                <a:solidFill>
                  <a:schemeClr val="accent3">
                    <a:lumMod val="25000"/>
                  </a:schemeClr>
                </a:solidFill>
                <a:latin typeface="Abadi"/>
              </a:rPr>
              <a:t>SpaceX Exploratory Data Analysis Using SQL</a:t>
            </a:r>
          </a:p>
          <a:p>
            <a:pPr lvl="1">
              <a:lnSpc>
                <a:spcPct val="100000"/>
              </a:lnSpc>
              <a:spcBef>
                <a:spcPts val="1400"/>
              </a:spcBef>
              <a:buFont typeface="Courier New"/>
              <a:buChar char="o"/>
            </a:pPr>
            <a:r>
              <a:rPr lang="en-US" sz="1800" dirty="0">
                <a:solidFill>
                  <a:schemeClr val="accent3">
                    <a:lumMod val="25000"/>
                  </a:schemeClr>
                </a:solidFill>
                <a:latin typeface="Abadi"/>
              </a:rPr>
              <a:t>SpaceX EDA Data Visualization Using Python</a:t>
            </a:r>
          </a:p>
          <a:p>
            <a:pPr lvl="1">
              <a:lnSpc>
                <a:spcPct val="100000"/>
              </a:lnSpc>
              <a:spcBef>
                <a:spcPts val="1400"/>
              </a:spcBef>
              <a:buFont typeface="Courier New"/>
              <a:buChar char="o"/>
            </a:pPr>
            <a:r>
              <a:rPr lang="en-US" sz="1800" dirty="0">
                <a:solidFill>
                  <a:schemeClr val="accent3">
                    <a:lumMod val="25000"/>
                  </a:schemeClr>
                </a:solidFill>
                <a:latin typeface="Abadi"/>
              </a:rPr>
              <a:t>SpaceX Interactive Visual Analytics of Launch Sites with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1400"/>
              </a:spcBef>
              <a:buFont typeface="Courier New"/>
              <a:buChar char="o"/>
            </a:pPr>
            <a:r>
              <a:rPr lang="en-US" sz="1800" dirty="0">
                <a:solidFill>
                  <a:schemeClr val="accent3">
                    <a:lumMod val="25000"/>
                  </a:schemeClr>
                </a:solidFill>
                <a:latin typeface="Abadi"/>
              </a:rPr>
              <a:t>SpaceX Machine Learning Landing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a:buChar char="o"/>
            </a:pPr>
            <a:r>
              <a:rPr lang="en-US" sz="1800" dirty="0">
                <a:solidFill>
                  <a:schemeClr val="accent3">
                    <a:lumMod val="25000"/>
                  </a:schemeClr>
                </a:solidFill>
                <a:latin typeface="Abadi"/>
              </a:rPr>
              <a:t>Exploratory Data Analysis</a:t>
            </a:r>
          </a:p>
          <a:p>
            <a:pPr lvl="1">
              <a:lnSpc>
                <a:spcPct val="100000"/>
              </a:lnSpc>
              <a:spcBef>
                <a:spcPts val="1400"/>
              </a:spcBef>
              <a:buFont typeface="Courier New"/>
              <a:buChar char="o"/>
            </a:pPr>
            <a:r>
              <a:rPr lang="en-US" sz="1800" dirty="0">
                <a:solidFill>
                  <a:schemeClr val="accent3">
                    <a:lumMod val="25000"/>
                  </a:schemeClr>
                </a:solidFill>
                <a:latin typeface="Abadi"/>
              </a:rPr>
              <a:t>Interactive Visual Analytics and Dashboard</a:t>
            </a:r>
          </a:p>
          <a:p>
            <a:pPr lvl="1">
              <a:lnSpc>
                <a:spcPct val="100000"/>
              </a:lnSpc>
              <a:spcBef>
                <a:spcPts val="1400"/>
              </a:spcBef>
              <a:buFont typeface="Courier New"/>
              <a:buChar char="o"/>
            </a:pPr>
            <a:r>
              <a:rPr lang="en-US" sz="1800" dirty="0">
                <a:solidFill>
                  <a:schemeClr val="accent3">
                    <a:lumMod val="25000"/>
                  </a:schemeClr>
                </a:solidFill>
                <a:latin typeface="Abadi"/>
              </a:rPr>
              <a:t>Predictive Analysis Using Classification Model (LR,KNN,SVM,DT models)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a:buChar char="o"/>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average payload mass carried by booster version F9 v1.1</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 error&#10;&#10;AI-generated content may be incorrect.">
            <a:extLst>
              <a:ext uri="{FF2B5EF4-FFF2-40B4-BE49-F238E27FC236}">
                <a16:creationId xmlns:a16="http://schemas.microsoft.com/office/drawing/2014/main" id="{17EACDDE-3E88-BB22-31B9-606F0AA581C3}"/>
              </a:ext>
            </a:extLst>
          </p:cNvPr>
          <p:cNvPicPr>
            <a:picLocks noChangeAspect="1"/>
          </p:cNvPicPr>
          <p:nvPr/>
        </p:nvPicPr>
        <p:blipFill>
          <a:blip r:embed="rId3"/>
          <a:stretch>
            <a:fillRect/>
          </a:stretch>
        </p:blipFill>
        <p:spPr>
          <a:xfrm>
            <a:off x="733425" y="2200275"/>
            <a:ext cx="10725150" cy="24574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a:t>
            </a:r>
            <a:endParaRPr lang="en-US" dirty="0">
              <a:solidFill>
                <a:schemeClr val="accent3">
                  <a:lumMod val="25000"/>
                </a:schemeClr>
              </a:solidFill>
              <a:ea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 error message&#10;&#10;AI-generated content may be incorrect.">
            <a:extLst>
              <a:ext uri="{FF2B5EF4-FFF2-40B4-BE49-F238E27FC236}">
                <a16:creationId xmlns:a16="http://schemas.microsoft.com/office/drawing/2014/main" id="{45E2F4A7-1CDC-28F3-62CB-722B1A26409B}"/>
              </a:ext>
            </a:extLst>
          </p:cNvPr>
          <p:cNvPicPr>
            <a:picLocks noChangeAspect="1"/>
          </p:cNvPicPr>
          <p:nvPr/>
        </p:nvPicPr>
        <p:blipFill>
          <a:blip r:embed="rId3"/>
          <a:stretch>
            <a:fillRect/>
          </a:stretch>
        </p:blipFill>
        <p:spPr>
          <a:xfrm>
            <a:off x="865341" y="2775447"/>
            <a:ext cx="10791825" cy="31432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5770"/>
            <a:ext cx="9745589" cy="484709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000" b="1" dirty="0">
                <a:solidFill>
                  <a:srgbClr val="8250DF"/>
                </a:solidFill>
                <a:latin typeface="Consolas"/>
              </a:rPr>
              <a:t>%</a:t>
            </a:r>
            <a:r>
              <a:rPr lang="en-US" sz="1000" b="1" dirty="0" err="1">
                <a:solidFill>
                  <a:srgbClr val="1A7F37"/>
                </a:solidFill>
                <a:latin typeface="Consolas"/>
              </a:rPr>
              <a:t>sql</a:t>
            </a:r>
            <a:r>
              <a:rPr lang="en-US" sz="1000" dirty="0">
                <a:solidFill>
                  <a:srgbClr val="212121"/>
                </a:solidFill>
                <a:latin typeface="Consolas"/>
              </a:rPr>
              <a:t> SELECT DISTINCT "Booster_Version" FROM SPACEXTABLE WHERE "</a:t>
            </a:r>
            <a:r>
              <a:rPr lang="en-US" sz="1000" dirty="0" err="1">
                <a:solidFill>
                  <a:srgbClr val="212121"/>
                </a:solidFill>
                <a:latin typeface="Consolas"/>
              </a:rPr>
              <a:t>Mission_Outcome</a:t>
            </a:r>
            <a:r>
              <a:rPr lang="en-US" sz="1000" dirty="0">
                <a:solidFill>
                  <a:srgbClr val="212121"/>
                </a:solidFill>
                <a:latin typeface="Consolas"/>
              </a:rPr>
              <a:t>" = 'Success' AND "PAYLOAD_MASS__KG_" &gt; 4000 AND "PAYLOAD_MASS__KG_" &lt;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descr="A screenshot of a computer&#10;&#10;AI-generated content may be incorrect.">
            <a:extLst>
              <a:ext uri="{FF2B5EF4-FFF2-40B4-BE49-F238E27FC236}">
                <a16:creationId xmlns:a16="http://schemas.microsoft.com/office/drawing/2014/main" id="{47C6B233-F590-E32D-8FA2-D9EF4807008C}"/>
              </a:ext>
            </a:extLst>
          </p:cNvPr>
          <p:cNvPicPr>
            <a:picLocks noChangeAspect="1"/>
          </p:cNvPicPr>
          <p:nvPr/>
        </p:nvPicPr>
        <p:blipFill>
          <a:blip r:embed="rId3"/>
          <a:stretch>
            <a:fillRect/>
          </a:stretch>
        </p:blipFill>
        <p:spPr>
          <a:xfrm>
            <a:off x="5057258" y="2768045"/>
            <a:ext cx="1168592" cy="3672175"/>
          </a:xfrm>
          <a:prstGeom prst="rect">
            <a:avLst/>
          </a:prstGeom>
        </p:spPr>
      </p:pic>
      <p:pic>
        <p:nvPicPr>
          <p:cNvPr id="9" name="Picture 8" descr="A screenshot of a computer code&#10;&#10;AI-generated content may be incorrect.">
            <a:extLst>
              <a:ext uri="{FF2B5EF4-FFF2-40B4-BE49-F238E27FC236}">
                <a16:creationId xmlns:a16="http://schemas.microsoft.com/office/drawing/2014/main" id="{9D8BD4CB-E2D1-9CCF-AE21-2CC258F15C38}"/>
              </a:ext>
            </a:extLst>
          </p:cNvPr>
          <p:cNvPicPr>
            <a:picLocks noChangeAspect="1"/>
          </p:cNvPicPr>
          <p:nvPr/>
        </p:nvPicPr>
        <p:blipFill>
          <a:blip r:embed="rId4"/>
          <a:stretch>
            <a:fillRect/>
          </a:stretch>
        </p:blipFill>
        <p:spPr>
          <a:xfrm>
            <a:off x="6351052" y="2770569"/>
            <a:ext cx="1381125" cy="36671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number of successful and failure mission outcomes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10;&#10;AI-generated content may be incorrect.">
            <a:extLst>
              <a:ext uri="{FF2B5EF4-FFF2-40B4-BE49-F238E27FC236}">
                <a16:creationId xmlns:a16="http://schemas.microsoft.com/office/drawing/2014/main" id="{DC37ED9D-ED83-6E1F-CA4B-D13F8E01EB31}"/>
              </a:ext>
            </a:extLst>
          </p:cNvPr>
          <p:cNvPicPr>
            <a:picLocks noChangeAspect="1"/>
          </p:cNvPicPr>
          <p:nvPr/>
        </p:nvPicPr>
        <p:blipFill>
          <a:blip r:embed="rId3"/>
          <a:stretch>
            <a:fillRect/>
          </a:stretch>
        </p:blipFill>
        <p:spPr>
          <a:xfrm>
            <a:off x="947737" y="2324100"/>
            <a:ext cx="10296525" cy="2209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3312"/>
            <a:ext cx="9745589" cy="481955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the booster which have carried the maximum payload mass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000" b="1" dirty="0">
                <a:solidFill>
                  <a:srgbClr val="8250DF"/>
                </a:solidFill>
                <a:latin typeface="Consolas"/>
              </a:rPr>
              <a:t>%</a:t>
            </a:r>
            <a:r>
              <a:rPr lang="en-US" sz="1000" b="1" dirty="0" err="1">
                <a:solidFill>
                  <a:srgbClr val="1A7F37"/>
                </a:solidFill>
                <a:latin typeface="Consolas"/>
              </a:rPr>
              <a:t>sql</a:t>
            </a:r>
            <a:r>
              <a:rPr lang="en-US" sz="1000" dirty="0">
                <a:solidFill>
                  <a:srgbClr val="212121"/>
                </a:solidFill>
                <a:latin typeface="Consolas"/>
              </a:rPr>
              <a:t> SELECT "Booster_Version", "</a:t>
            </a:r>
            <a:r>
              <a:rPr lang="en-US" sz="1000" dirty="0" err="1">
                <a:solidFill>
                  <a:srgbClr val="212121"/>
                </a:solidFill>
                <a:latin typeface="Consolas"/>
              </a:rPr>
              <a:t>Payload_Mass</a:t>
            </a:r>
            <a:r>
              <a:rPr lang="en-US" sz="1000" dirty="0">
                <a:solidFill>
                  <a:srgbClr val="212121"/>
                </a:solidFill>
                <a:latin typeface="Consolas"/>
              </a:rPr>
              <a:t>" FROM SPACEXTABLE WHERE "</a:t>
            </a:r>
            <a:r>
              <a:rPr lang="en-US" sz="1000" dirty="0" err="1">
                <a:solidFill>
                  <a:srgbClr val="212121"/>
                </a:solidFill>
                <a:latin typeface="Consolas"/>
              </a:rPr>
              <a:t>Payload_Mass</a:t>
            </a:r>
            <a:r>
              <a:rPr lang="en-US" sz="1000" dirty="0">
                <a:solidFill>
                  <a:srgbClr val="212121"/>
                </a:solidFill>
                <a:latin typeface="Consolas"/>
              </a:rPr>
              <a:t>" = (SELECT MAX("</a:t>
            </a:r>
            <a:r>
              <a:rPr lang="en-US" sz="1000" dirty="0" err="1">
                <a:solidFill>
                  <a:srgbClr val="212121"/>
                </a:solidFill>
                <a:latin typeface="Consolas"/>
              </a:rPr>
              <a:t>Payload_Mass</a:t>
            </a:r>
            <a:r>
              <a:rPr lang="en-US" sz="1000" dirty="0">
                <a:solidFill>
                  <a:srgbClr val="212121"/>
                </a:solidFill>
                <a:latin typeface="Consolas"/>
              </a:rPr>
              <a:t>") FROM SPACEXTABLE);</a:t>
            </a: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10;&#10;AI-generated content may be incorrect.">
            <a:extLst>
              <a:ext uri="{FF2B5EF4-FFF2-40B4-BE49-F238E27FC236}">
                <a16:creationId xmlns:a16="http://schemas.microsoft.com/office/drawing/2014/main" id="{E4748656-7F74-A151-1C89-C204AF72E04F}"/>
              </a:ext>
            </a:extLst>
          </p:cNvPr>
          <p:cNvPicPr>
            <a:picLocks noChangeAspect="1"/>
          </p:cNvPicPr>
          <p:nvPr/>
        </p:nvPicPr>
        <p:blipFill>
          <a:blip r:embed="rId3"/>
          <a:stretch>
            <a:fillRect/>
          </a:stretch>
        </p:blipFill>
        <p:spPr>
          <a:xfrm>
            <a:off x="620617" y="2427268"/>
            <a:ext cx="2173996" cy="367435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50C35918-BFF9-EBF9-B99E-C7B0689B5A8D}"/>
              </a:ext>
            </a:extLst>
          </p:cNvPr>
          <p:cNvPicPr>
            <a:picLocks noChangeAspect="1"/>
          </p:cNvPicPr>
          <p:nvPr/>
        </p:nvPicPr>
        <p:blipFill>
          <a:blip r:embed="rId4"/>
          <a:stretch>
            <a:fillRect/>
          </a:stretch>
        </p:blipFill>
        <p:spPr>
          <a:xfrm>
            <a:off x="2977366" y="2426063"/>
            <a:ext cx="1839703" cy="368594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C9C5F70-A08D-E1B5-2F2F-F6E7A0DAC87A}"/>
              </a:ext>
            </a:extLst>
          </p:cNvPr>
          <p:cNvPicPr>
            <a:picLocks noChangeAspect="1"/>
          </p:cNvPicPr>
          <p:nvPr/>
        </p:nvPicPr>
        <p:blipFill>
          <a:blip r:embed="rId5"/>
          <a:stretch>
            <a:fillRect/>
          </a:stretch>
        </p:blipFill>
        <p:spPr>
          <a:xfrm>
            <a:off x="4895104" y="2417572"/>
            <a:ext cx="1860130" cy="3684569"/>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554CDA13-5762-BD13-7573-86F9EA9D0A95}"/>
              </a:ext>
            </a:extLst>
          </p:cNvPr>
          <p:cNvPicPr>
            <a:picLocks noChangeAspect="1"/>
          </p:cNvPicPr>
          <p:nvPr/>
        </p:nvPicPr>
        <p:blipFill>
          <a:blip r:embed="rId6"/>
          <a:stretch>
            <a:fillRect/>
          </a:stretch>
        </p:blipFill>
        <p:spPr>
          <a:xfrm>
            <a:off x="6864828" y="2428186"/>
            <a:ext cx="1648055" cy="36817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80FB357B-CFFD-B048-02EA-33D333B09695}"/>
              </a:ext>
            </a:extLst>
          </p:cNvPr>
          <p:cNvPicPr>
            <a:picLocks noChangeAspect="1"/>
          </p:cNvPicPr>
          <p:nvPr/>
        </p:nvPicPr>
        <p:blipFill>
          <a:blip r:embed="rId7"/>
          <a:stretch>
            <a:fillRect/>
          </a:stretch>
        </p:blipFill>
        <p:spPr>
          <a:xfrm>
            <a:off x="8719153" y="2423711"/>
            <a:ext cx="1382176" cy="368146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1000" b="1" dirty="0">
                <a:solidFill>
                  <a:srgbClr val="8250DF"/>
                </a:solidFill>
                <a:latin typeface="Consolas"/>
              </a:rPr>
              <a:t>%</a:t>
            </a:r>
            <a:r>
              <a:rPr lang="en-US" sz="1000" b="1" dirty="0" err="1">
                <a:solidFill>
                  <a:srgbClr val="1A7F37"/>
                </a:solidFill>
                <a:latin typeface="Consolas"/>
              </a:rPr>
              <a:t>sql</a:t>
            </a:r>
            <a:r>
              <a:rPr lang="en-US" sz="1000" dirty="0">
                <a:solidFill>
                  <a:srgbClr val="212121"/>
                </a:solidFill>
                <a:latin typeface="Consolas"/>
              </a:rPr>
              <a:t> SELECT </a:t>
            </a:r>
            <a:r>
              <a:rPr lang="en-US" sz="1000" dirty="0" err="1">
                <a:solidFill>
                  <a:srgbClr val="212121"/>
                </a:solidFill>
                <a:latin typeface="Consolas"/>
              </a:rPr>
              <a:t>strftime</a:t>
            </a:r>
            <a:r>
              <a:rPr lang="en-US" sz="1000" dirty="0">
                <a:solidFill>
                  <a:srgbClr val="212121"/>
                </a:solidFill>
                <a:latin typeface="Consolas"/>
              </a:rPr>
              <a:t>('%m', Date) AS </a:t>
            </a:r>
            <a:r>
              <a:rPr lang="en-US" sz="1000" dirty="0" err="1">
                <a:solidFill>
                  <a:srgbClr val="212121"/>
                </a:solidFill>
                <a:latin typeface="Consolas"/>
              </a:rPr>
              <a:t>month_number</a:t>
            </a:r>
            <a:r>
              <a:rPr lang="en-US" sz="1000" dirty="0">
                <a:solidFill>
                  <a:srgbClr val="212121"/>
                </a:solidFill>
                <a:latin typeface="Consolas"/>
              </a:rPr>
              <a:t>, </a:t>
            </a:r>
            <a:r>
              <a:rPr lang="en-US" sz="1000" dirty="0" err="1">
                <a:solidFill>
                  <a:srgbClr val="212121"/>
                </a:solidFill>
                <a:latin typeface="Consolas"/>
              </a:rPr>
              <a:t>strftime</a:t>
            </a:r>
            <a:r>
              <a:rPr lang="en-US" sz="1000" dirty="0">
                <a:solidFill>
                  <a:srgbClr val="212121"/>
                </a:solidFill>
                <a:latin typeface="Consolas"/>
              </a:rPr>
              <a:t>('%Y-%m-%d', Date) AS Date, Booster_Version, </a:t>
            </a:r>
            <a:r>
              <a:rPr lang="en-US" sz="1000" dirty="0" err="1">
                <a:solidFill>
                  <a:srgbClr val="212121"/>
                </a:solidFill>
                <a:latin typeface="Consolas"/>
              </a:rPr>
              <a:t>Launch_Site</a:t>
            </a:r>
            <a:r>
              <a:rPr lang="en-US" sz="1000" dirty="0">
                <a:solidFill>
                  <a:srgbClr val="212121"/>
                </a:solidFill>
                <a:latin typeface="Consolas"/>
              </a:rPr>
              <a:t>, </a:t>
            </a:r>
            <a:r>
              <a:rPr lang="en-US" sz="1000" dirty="0" err="1">
                <a:solidFill>
                  <a:srgbClr val="212121"/>
                </a:solidFill>
                <a:latin typeface="Consolas"/>
              </a:rPr>
              <a:t>Landing_Outcome</a:t>
            </a:r>
            <a:r>
              <a:rPr lang="en-US" sz="1000" dirty="0">
                <a:solidFill>
                  <a:srgbClr val="212121"/>
                </a:solidFill>
                <a:latin typeface="Consolas"/>
              </a:rPr>
              <a:t> FROM SPACEXTABLE WHERE </a:t>
            </a:r>
            <a:r>
              <a:rPr lang="en-US" sz="1000" dirty="0" err="1">
                <a:solidFill>
                  <a:srgbClr val="212121"/>
                </a:solidFill>
                <a:latin typeface="Consolas"/>
              </a:rPr>
              <a:t>Landing_Outcome</a:t>
            </a:r>
            <a:r>
              <a:rPr lang="en-US" sz="1000" dirty="0">
                <a:solidFill>
                  <a:srgbClr val="212121"/>
                </a:solidFill>
                <a:latin typeface="Consolas"/>
              </a:rPr>
              <a:t> = 'Failure (drone ship)' AND </a:t>
            </a:r>
            <a:r>
              <a:rPr lang="en-US" sz="1000" dirty="0" err="1">
                <a:solidFill>
                  <a:srgbClr val="212121"/>
                </a:solidFill>
                <a:latin typeface="Consolas"/>
              </a:rPr>
              <a:t>strftime</a:t>
            </a:r>
            <a:r>
              <a:rPr lang="en-US" sz="1000" dirty="0">
                <a:solidFill>
                  <a:srgbClr val="212121"/>
                </a:solidFill>
                <a:latin typeface="Consolas"/>
              </a:rPr>
              <a:t>('%Y', Date) = '2015';</a:t>
            </a: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10;&#10;AI-generated content may be incorrect.">
            <a:extLst>
              <a:ext uri="{FF2B5EF4-FFF2-40B4-BE49-F238E27FC236}">
                <a16:creationId xmlns:a16="http://schemas.microsoft.com/office/drawing/2014/main" id="{B3248741-A76B-7753-5370-4B7BC7A4EDCA}"/>
              </a:ext>
            </a:extLst>
          </p:cNvPr>
          <p:cNvPicPr>
            <a:picLocks noChangeAspect="1"/>
          </p:cNvPicPr>
          <p:nvPr/>
        </p:nvPicPr>
        <p:blipFill>
          <a:blip r:embed="rId3"/>
          <a:stretch>
            <a:fillRect/>
          </a:stretch>
        </p:blipFill>
        <p:spPr>
          <a:xfrm>
            <a:off x="1655341" y="3425614"/>
            <a:ext cx="7210425" cy="14573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AI-generated content may be incorrect.">
            <a:extLst>
              <a:ext uri="{FF2B5EF4-FFF2-40B4-BE49-F238E27FC236}">
                <a16:creationId xmlns:a16="http://schemas.microsoft.com/office/drawing/2014/main" id="{4A232F8F-93D2-D714-0A08-040153F52B3A}"/>
              </a:ext>
            </a:extLst>
          </p:cNvPr>
          <p:cNvPicPr>
            <a:picLocks noChangeAspect="1"/>
          </p:cNvPicPr>
          <p:nvPr/>
        </p:nvPicPr>
        <p:blipFill>
          <a:blip r:embed="rId3"/>
          <a:stretch>
            <a:fillRect/>
          </a:stretch>
        </p:blipFill>
        <p:spPr>
          <a:xfrm>
            <a:off x="3470026" y="2837933"/>
            <a:ext cx="4333875" cy="34956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launch sites are in proximity to the Equator, located southwards of US map. They are close proximity to the coasts</a:t>
            </a: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a:t>
            </a:r>
          </a:p>
        </p:txBody>
      </p:sp>
      <p:pic>
        <p:nvPicPr>
          <p:cNvPr id="6" name="Picture 5" descr="A map of the state of texas&#10;&#10;AI-generated content may be incorrect.">
            <a:extLst>
              <a:ext uri="{FF2B5EF4-FFF2-40B4-BE49-F238E27FC236}">
                <a16:creationId xmlns:a16="http://schemas.microsoft.com/office/drawing/2014/main" id="{E53BFB38-9EB9-C6B4-F94C-4E4342277996}"/>
              </a:ext>
            </a:extLst>
          </p:cNvPr>
          <p:cNvPicPr>
            <a:picLocks noChangeAspect="1"/>
          </p:cNvPicPr>
          <p:nvPr/>
        </p:nvPicPr>
        <p:blipFill>
          <a:blip r:embed="rId3"/>
          <a:stretch>
            <a:fillRect/>
          </a:stretch>
        </p:blipFill>
        <p:spPr>
          <a:xfrm>
            <a:off x="849619" y="1470177"/>
            <a:ext cx="11153775" cy="27241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sites with color marker </a:t>
            </a:r>
          </a:p>
        </p:txBody>
      </p:sp>
      <p:pic>
        <p:nvPicPr>
          <p:cNvPr id="10" name="Picture 9" descr="A map of a city&#10;&#10;AI-generated content may be incorrect.">
            <a:extLst>
              <a:ext uri="{FF2B5EF4-FFF2-40B4-BE49-F238E27FC236}">
                <a16:creationId xmlns:a16="http://schemas.microsoft.com/office/drawing/2014/main" id="{C3EFE5BD-96B7-7978-029B-E3D5C8D4E52C}"/>
              </a:ext>
            </a:extLst>
          </p:cNvPr>
          <p:cNvPicPr>
            <a:picLocks noChangeAspect="1"/>
          </p:cNvPicPr>
          <p:nvPr/>
        </p:nvPicPr>
        <p:blipFill>
          <a:blip r:embed="rId3"/>
          <a:stretch>
            <a:fillRect/>
          </a:stretch>
        </p:blipFill>
        <p:spPr>
          <a:xfrm>
            <a:off x="835158" y="1714328"/>
            <a:ext cx="3507610" cy="3401803"/>
          </a:xfrm>
          <a:prstGeom prst="rect">
            <a:avLst/>
          </a:prstGeom>
        </p:spPr>
      </p:pic>
      <p:pic>
        <p:nvPicPr>
          <p:cNvPr id="11" name="Picture 10" descr="A screenshot of a map&#10;&#10;AI-generated content may be incorrect.">
            <a:extLst>
              <a:ext uri="{FF2B5EF4-FFF2-40B4-BE49-F238E27FC236}">
                <a16:creationId xmlns:a16="http://schemas.microsoft.com/office/drawing/2014/main" id="{75C61E18-710D-42D8-BBE2-AAEA78285A1A}"/>
              </a:ext>
            </a:extLst>
          </p:cNvPr>
          <p:cNvPicPr>
            <a:picLocks noChangeAspect="1"/>
          </p:cNvPicPr>
          <p:nvPr/>
        </p:nvPicPr>
        <p:blipFill>
          <a:blip r:embed="rId4"/>
          <a:stretch>
            <a:fillRect/>
          </a:stretch>
        </p:blipFill>
        <p:spPr>
          <a:xfrm>
            <a:off x="4586287" y="1747838"/>
            <a:ext cx="3019425" cy="3362325"/>
          </a:xfrm>
          <a:prstGeom prst="rect">
            <a:avLst/>
          </a:prstGeom>
        </p:spPr>
      </p:pic>
      <p:pic>
        <p:nvPicPr>
          <p:cNvPr id="12" name="Picture 11" descr="A screenshot of a map&#10;&#10;AI-generated content may be incorrect.">
            <a:extLst>
              <a:ext uri="{FF2B5EF4-FFF2-40B4-BE49-F238E27FC236}">
                <a16:creationId xmlns:a16="http://schemas.microsoft.com/office/drawing/2014/main" id="{37FA501E-9B82-6664-C97E-1A4E59C812AB}"/>
              </a:ext>
            </a:extLst>
          </p:cNvPr>
          <p:cNvPicPr>
            <a:picLocks noChangeAspect="1"/>
          </p:cNvPicPr>
          <p:nvPr/>
        </p:nvPicPr>
        <p:blipFill>
          <a:blip r:embed="rId5"/>
          <a:srcRect t="70" r="28767" b="-2116"/>
          <a:stretch>
            <a:fillRect/>
          </a:stretch>
        </p:blipFill>
        <p:spPr>
          <a:xfrm>
            <a:off x="7901504" y="1750838"/>
            <a:ext cx="3378926" cy="3392272"/>
          </a:xfrm>
          <a:prstGeom prst="rect">
            <a:avLst/>
          </a:prstGeom>
        </p:spPr>
      </p:pic>
      <p:sp>
        <p:nvSpPr>
          <p:cNvPr id="14" name="TextBox 13">
            <a:extLst>
              <a:ext uri="{FF2B5EF4-FFF2-40B4-BE49-F238E27FC236}">
                <a16:creationId xmlns:a16="http://schemas.microsoft.com/office/drawing/2014/main" id="{F08E6220-E168-3157-2ABD-2F7B9E109317}"/>
              </a:ext>
            </a:extLst>
          </p:cNvPr>
          <p:cNvSpPr txBox="1"/>
          <p:nvPr/>
        </p:nvSpPr>
        <p:spPr>
          <a:xfrm>
            <a:off x="1022470" y="5378460"/>
            <a:ext cx="92431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In the Eastern Coast Launch site KSC LC-39A has high success rates compared to CCAFS SLC-40 and CCAFS LC-40</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77058" y="1860391"/>
            <a:ext cx="10232839" cy="39181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a:rPr>
              <a:t>Project background and context</a:t>
            </a:r>
          </a:p>
          <a:p>
            <a:pPr marL="0" indent="0">
              <a:spcBef>
                <a:spcPts val="1400"/>
              </a:spcBef>
              <a:buNone/>
            </a:pPr>
            <a:r>
              <a:rPr lang="en-US" sz="1600" dirty="0">
                <a:solidFill>
                  <a:schemeClr val="tx1"/>
                </a:solidFill>
                <a:latin typeface="Abadi"/>
                <a:ea typeface="Source Sans Pro"/>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This information can be used to identify if other alternative company can bid against SpaceX for a rocket launch.</a:t>
            </a:r>
          </a:p>
          <a:p>
            <a:pPr>
              <a:spcBef>
                <a:spcPts val="1400"/>
              </a:spcBef>
            </a:pPr>
            <a:r>
              <a:rPr lang="en-US" sz="2200" dirty="0">
                <a:solidFill>
                  <a:schemeClr val="tx1"/>
                </a:solidFill>
                <a:latin typeface="Abadi"/>
              </a:rPr>
              <a:t>Problems you want to find answers</a:t>
            </a:r>
          </a:p>
          <a:p>
            <a:pPr marL="0" indent="0">
              <a:spcBef>
                <a:spcPts val="1400"/>
              </a:spcBef>
              <a:buNone/>
            </a:pPr>
            <a:r>
              <a:rPr lang="en-US" sz="1600" dirty="0">
                <a:solidFill>
                  <a:schemeClr val="tx1"/>
                </a:solidFill>
                <a:latin typeface="Abadi"/>
              </a:rPr>
              <a:t>In this project, we will predict if the Falcon 9 first stage will land successfully and will reuse the first stage b using data from Falcon 9 rocket launches advertised on its website.</a:t>
            </a:r>
          </a:p>
          <a:p>
            <a:pPr>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401CFE8-CCA0-072E-4DB5-D0C3DCAC1CE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08566D-DEB6-2804-0EE5-71CED10D2C23}"/>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7EA86CF7-375F-EFA7-44AB-55F2AE2C5ABE}"/>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1FB26B6C-FC69-E5DA-D164-368541AE27C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sites with color marker </a:t>
            </a:r>
          </a:p>
        </p:txBody>
      </p:sp>
      <p:pic>
        <p:nvPicPr>
          <p:cNvPr id="4" name="Picture 3" descr="A map with a location pin&#10;&#10;AI-generated content may be incorrect.">
            <a:extLst>
              <a:ext uri="{FF2B5EF4-FFF2-40B4-BE49-F238E27FC236}">
                <a16:creationId xmlns:a16="http://schemas.microsoft.com/office/drawing/2014/main" id="{7B68B671-C59C-2DBF-01D6-BBC48E0342D7}"/>
              </a:ext>
            </a:extLst>
          </p:cNvPr>
          <p:cNvPicPr>
            <a:picLocks noChangeAspect="1"/>
          </p:cNvPicPr>
          <p:nvPr/>
        </p:nvPicPr>
        <p:blipFill>
          <a:blip r:embed="rId3"/>
          <a:stretch>
            <a:fillRect/>
          </a:stretch>
        </p:blipFill>
        <p:spPr>
          <a:xfrm>
            <a:off x="4238625" y="1619250"/>
            <a:ext cx="3714750" cy="3619500"/>
          </a:xfrm>
          <a:prstGeom prst="rect">
            <a:avLst/>
          </a:prstGeom>
        </p:spPr>
      </p:pic>
      <p:sp>
        <p:nvSpPr>
          <p:cNvPr id="10" name="TextBox 9">
            <a:extLst>
              <a:ext uri="{FF2B5EF4-FFF2-40B4-BE49-F238E27FC236}">
                <a16:creationId xmlns:a16="http://schemas.microsoft.com/office/drawing/2014/main" id="{DF6B372C-2416-5ACC-323C-03A1959BD33E}"/>
              </a:ext>
            </a:extLst>
          </p:cNvPr>
          <p:cNvSpPr txBox="1"/>
          <p:nvPr/>
        </p:nvSpPr>
        <p:spPr>
          <a:xfrm>
            <a:off x="1208314" y="5584371"/>
            <a:ext cx="95277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In the west coast Launch site VAFB SLC-4E has relatively lower success rates compared to east coast </a:t>
            </a:r>
          </a:p>
        </p:txBody>
      </p:sp>
    </p:spTree>
    <p:extLst>
      <p:ext uri="{BB962C8B-B14F-4D97-AF65-F5344CB8AC3E}">
        <p14:creationId xmlns:p14="http://schemas.microsoft.com/office/powerpoint/2010/main" val="546889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63965"/>
            <a:ext cx="8597827" cy="541548"/>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Launch Site CCAFS SLC-40 closest to highway (Washington Ave) is 23.19km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 launch site to its proximities </a:t>
            </a:r>
            <a:endParaRPr lang="en-US" dirty="0"/>
          </a:p>
        </p:txBody>
      </p:sp>
      <p:pic>
        <p:nvPicPr>
          <p:cNvPr id="4" name="Picture 3" descr="A map of a city&#10;&#10;AI-generated content may be incorrect.">
            <a:extLst>
              <a:ext uri="{FF2B5EF4-FFF2-40B4-BE49-F238E27FC236}">
                <a16:creationId xmlns:a16="http://schemas.microsoft.com/office/drawing/2014/main" id="{F6E729FA-60DE-F973-DE24-269585DA0CBC}"/>
              </a:ext>
            </a:extLst>
          </p:cNvPr>
          <p:cNvPicPr>
            <a:picLocks noChangeAspect="1"/>
          </p:cNvPicPr>
          <p:nvPr/>
        </p:nvPicPr>
        <p:blipFill>
          <a:blip r:embed="rId3"/>
          <a:stretch>
            <a:fillRect/>
          </a:stretch>
        </p:blipFill>
        <p:spPr>
          <a:xfrm>
            <a:off x="1483490" y="1413258"/>
            <a:ext cx="7361334" cy="382032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D10725D-8BEA-12B0-BEED-8A4F7B85948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7CC255-EA6B-78F6-A812-878566650520}"/>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48CB75EE-12E7-BAFF-B203-7D52F3240AF3}"/>
              </a:ext>
            </a:extLst>
          </p:cNvPr>
          <p:cNvSpPr>
            <a:spLocks noGrp="1"/>
          </p:cNvSpPr>
          <p:nvPr>
            <p:ph idx="4294967295"/>
          </p:nvPr>
        </p:nvSpPr>
        <p:spPr>
          <a:xfrm>
            <a:off x="770010" y="5463965"/>
            <a:ext cx="8597827" cy="54154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Launch Site CCAFS SLC-40 proximity to coastline is 0.86km</a:t>
            </a:r>
          </a:p>
        </p:txBody>
      </p:sp>
      <p:sp>
        <p:nvSpPr>
          <p:cNvPr id="8" name="Title 1">
            <a:extLst>
              <a:ext uri="{FF2B5EF4-FFF2-40B4-BE49-F238E27FC236}">
                <a16:creationId xmlns:a16="http://schemas.microsoft.com/office/drawing/2014/main" id="{9D11F5E4-A9DF-B57D-2C4B-26D55DFC600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a launch site to its proximities </a:t>
            </a:r>
            <a:endParaRPr lang="en-US" dirty="0"/>
          </a:p>
        </p:txBody>
      </p:sp>
      <p:pic>
        <p:nvPicPr>
          <p:cNvPr id="2" name="Picture 1" descr="A map of a city&#10;&#10;AI-generated content may be incorrect.">
            <a:extLst>
              <a:ext uri="{FF2B5EF4-FFF2-40B4-BE49-F238E27FC236}">
                <a16:creationId xmlns:a16="http://schemas.microsoft.com/office/drawing/2014/main" id="{37C48BF8-4A37-CBD3-22D1-4F99E7AD1163}"/>
              </a:ext>
            </a:extLst>
          </p:cNvPr>
          <p:cNvPicPr>
            <a:picLocks noChangeAspect="1"/>
          </p:cNvPicPr>
          <p:nvPr/>
        </p:nvPicPr>
        <p:blipFill>
          <a:blip r:embed="rId3"/>
          <a:stretch>
            <a:fillRect/>
          </a:stretch>
        </p:blipFill>
        <p:spPr>
          <a:xfrm>
            <a:off x="772730" y="1411651"/>
            <a:ext cx="8461529" cy="3823542"/>
          </a:xfrm>
          <a:prstGeom prst="rect">
            <a:avLst/>
          </a:prstGeom>
        </p:spPr>
      </p:pic>
    </p:spTree>
    <p:extLst>
      <p:ext uri="{BB962C8B-B14F-4D97-AF65-F5344CB8AC3E}">
        <p14:creationId xmlns:p14="http://schemas.microsoft.com/office/powerpoint/2010/main" val="1395143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3">
                    <a:lumMod val="25000"/>
                  </a:schemeClr>
                </a:solidFill>
                <a:latin typeface="Abadi"/>
              </a:rPr>
              <a:t>Launch success count for all sites</a:t>
            </a:r>
            <a:endParaRPr lang="en-US" dirty="0"/>
          </a:p>
        </p:txBody>
      </p:sp>
      <p:pic>
        <p:nvPicPr>
          <p:cNvPr id="2" name="Picture 1" descr="A pie chart with numbers and a few percentages&#10;&#10;AI-generated content may be incorrect.">
            <a:extLst>
              <a:ext uri="{FF2B5EF4-FFF2-40B4-BE49-F238E27FC236}">
                <a16:creationId xmlns:a16="http://schemas.microsoft.com/office/drawing/2014/main" id="{44077AEC-EE2F-B50F-6362-C3848AADD23E}"/>
              </a:ext>
            </a:extLst>
          </p:cNvPr>
          <p:cNvPicPr>
            <a:picLocks noChangeAspect="1"/>
          </p:cNvPicPr>
          <p:nvPr/>
        </p:nvPicPr>
        <p:blipFill>
          <a:blip r:embed="rId3"/>
          <a:stretch>
            <a:fillRect/>
          </a:stretch>
        </p:blipFill>
        <p:spPr>
          <a:xfrm>
            <a:off x="853807" y="2477308"/>
            <a:ext cx="8602338" cy="2610299"/>
          </a:xfrm>
          <a:prstGeom prst="rect">
            <a:avLst/>
          </a:prstGeom>
        </p:spPr>
      </p:pic>
      <p:sp>
        <p:nvSpPr>
          <p:cNvPr id="9" name="TextBox 8">
            <a:extLst>
              <a:ext uri="{FF2B5EF4-FFF2-40B4-BE49-F238E27FC236}">
                <a16:creationId xmlns:a16="http://schemas.microsoft.com/office/drawing/2014/main" id="{0DEDFCFA-957E-AE42-A34D-8CCE5DC241F9}"/>
              </a:ext>
            </a:extLst>
          </p:cNvPr>
          <p:cNvSpPr txBox="1"/>
          <p:nvPr/>
        </p:nvSpPr>
        <p:spPr>
          <a:xfrm>
            <a:off x="990599" y="5225142"/>
            <a:ext cx="261257" cy="239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9B305590-3A26-63CB-8377-900D8CBD7A6D}"/>
              </a:ext>
            </a:extLst>
          </p:cNvPr>
          <p:cNvSpPr txBox="1"/>
          <p:nvPr/>
        </p:nvSpPr>
        <p:spPr>
          <a:xfrm>
            <a:off x="1117818" y="5343179"/>
            <a:ext cx="95093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Launch site KSC LC-39A has the highest launch success rate at 42% followed by CCAFS LC-40 at 29% , VAFB SLC-4E at 17% and CCAFS SLC-40 with a success rate of 13%</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err="1">
                <a:solidFill>
                  <a:schemeClr val="accent3">
                    <a:lumMod val="25000"/>
                  </a:schemeClr>
                </a:solidFill>
                <a:latin typeface="Abadi"/>
              </a:rPr>
              <a:t>piechart</a:t>
            </a:r>
            <a:r>
              <a:rPr lang="en-US" sz="2400" dirty="0">
                <a:solidFill>
                  <a:schemeClr val="accent3">
                    <a:lumMod val="25000"/>
                  </a:schemeClr>
                </a:solidFill>
                <a:latin typeface="Abadi"/>
              </a:rPr>
              <a:t> for the launch site with highest launch success ratio</a:t>
            </a:r>
          </a:p>
          <a:p>
            <a:endParaRPr lang="en-US" dirty="0">
              <a:solidFill>
                <a:srgbClr val="0B49CB"/>
              </a:solidFill>
              <a:latin typeface="Abadi"/>
            </a:endParaRPr>
          </a:p>
        </p:txBody>
      </p:sp>
      <p:pic>
        <p:nvPicPr>
          <p:cNvPr id="2" name="Picture 1" descr="A screenshot of a graph&#10;&#10;AI-generated content may be incorrect.">
            <a:extLst>
              <a:ext uri="{FF2B5EF4-FFF2-40B4-BE49-F238E27FC236}">
                <a16:creationId xmlns:a16="http://schemas.microsoft.com/office/drawing/2014/main" id="{F7BBF047-F29B-01CB-3D04-418FE6BCB6BC}"/>
              </a:ext>
            </a:extLst>
          </p:cNvPr>
          <p:cNvPicPr>
            <a:picLocks noChangeAspect="1"/>
          </p:cNvPicPr>
          <p:nvPr/>
        </p:nvPicPr>
        <p:blipFill>
          <a:blip r:embed="rId3"/>
          <a:stretch>
            <a:fillRect/>
          </a:stretch>
        </p:blipFill>
        <p:spPr>
          <a:xfrm>
            <a:off x="908892" y="1210083"/>
            <a:ext cx="9759109" cy="3666654"/>
          </a:xfrm>
          <a:prstGeom prst="rect">
            <a:avLst/>
          </a:prstGeom>
        </p:spPr>
      </p:pic>
      <p:sp>
        <p:nvSpPr>
          <p:cNvPr id="6" name="TextBox 5">
            <a:extLst>
              <a:ext uri="{FF2B5EF4-FFF2-40B4-BE49-F238E27FC236}">
                <a16:creationId xmlns:a16="http://schemas.microsoft.com/office/drawing/2014/main" id="{B9CBFD0E-B810-AA64-3B12-E4ED4EDDF852}"/>
              </a:ext>
            </a:extLst>
          </p:cNvPr>
          <p:cNvSpPr txBox="1"/>
          <p:nvPr/>
        </p:nvSpPr>
        <p:spPr>
          <a:xfrm>
            <a:off x="1117818" y="5343179"/>
            <a:ext cx="9509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Launch site KSC LC-39A has the highest launch success ratio. 73% success and 27% failed launches</a:t>
            </a:r>
          </a:p>
        </p:txBody>
      </p:sp>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accent3">
                    <a:lumMod val="25000"/>
                  </a:schemeClr>
                </a:solidFill>
                <a:latin typeface="Abadi"/>
              </a:rPr>
              <a:t>Payload vs. Launch Outcome scatter plot for all sites</a:t>
            </a:r>
          </a:p>
        </p:txBody>
      </p:sp>
      <p:pic>
        <p:nvPicPr>
          <p:cNvPr id="2" name="Picture 1" descr="A graph with colored dots&#10;&#10;AI-generated content may be incorrect.">
            <a:extLst>
              <a:ext uri="{FF2B5EF4-FFF2-40B4-BE49-F238E27FC236}">
                <a16:creationId xmlns:a16="http://schemas.microsoft.com/office/drawing/2014/main" id="{9FDFF000-3E57-5375-7762-E546A06C1F0C}"/>
              </a:ext>
            </a:extLst>
          </p:cNvPr>
          <p:cNvPicPr>
            <a:picLocks noChangeAspect="1"/>
          </p:cNvPicPr>
          <p:nvPr/>
        </p:nvPicPr>
        <p:blipFill>
          <a:blip r:embed="rId3"/>
          <a:stretch>
            <a:fillRect/>
          </a:stretch>
        </p:blipFill>
        <p:spPr>
          <a:xfrm>
            <a:off x="477397" y="1532141"/>
            <a:ext cx="10943422" cy="3114343"/>
          </a:xfrm>
          <a:prstGeom prst="rect">
            <a:avLst/>
          </a:prstGeom>
        </p:spPr>
      </p:pic>
      <p:sp>
        <p:nvSpPr>
          <p:cNvPr id="4" name="TextBox 3">
            <a:extLst>
              <a:ext uri="{FF2B5EF4-FFF2-40B4-BE49-F238E27FC236}">
                <a16:creationId xmlns:a16="http://schemas.microsoft.com/office/drawing/2014/main" id="{A8F35380-B736-5BD9-8B25-8C8013119633}"/>
              </a:ext>
            </a:extLst>
          </p:cNvPr>
          <p:cNvSpPr txBox="1"/>
          <p:nvPr/>
        </p:nvSpPr>
        <p:spPr>
          <a:xfrm>
            <a:off x="1153885" y="5072742"/>
            <a:ext cx="9536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Foe launch site CCAFS LC-40 the booster version FT has the largest success rate </a:t>
            </a:r>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772764"/>
            <a:ext cx="9953073" cy="87375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All the model has accuracy of 0.83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descr="A graph of different colored bars&#10;&#10;AI-generated content may be incorrect.">
            <a:extLst>
              <a:ext uri="{FF2B5EF4-FFF2-40B4-BE49-F238E27FC236}">
                <a16:creationId xmlns:a16="http://schemas.microsoft.com/office/drawing/2014/main" id="{0B613F96-7CEF-34D9-F166-97766C859158}"/>
              </a:ext>
            </a:extLst>
          </p:cNvPr>
          <p:cNvPicPr>
            <a:picLocks noChangeAspect="1"/>
          </p:cNvPicPr>
          <p:nvPr/>
        </p:nvPicPr>
        <p:blipFill>
          <a:blip r:embed="rId3"/>
          <a:stretch>
            <a:fillRect/>
          </a:stretch>
        </p:blipFill>
        <p:spPr>
          <a:xfrm>
            <a:off x="2120230" y="1714213"/>
            <a:ext cx="6822310" cy="380598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4918"/>
            <a:ext cx="9477960"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the 4 classification model had the same confusion matrix. The major problem was false positives for all the models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91D38726-D0B7-FF70-0845-272BD3A25E4D}"/>
              </a:ext>
            </a:extLst>
          </p:cNvPr>
          <p:cNvPicPr>
            <a:picLocks noChangeAspect="1"/>
          </p:cNvPicPr>
          <p:nvPr/>
        </p:nvPicPr>
        <p:blipFill>
          <a:blip r:embed="rId3"/>
          <a:stretch>
            <a:fillRect/>
          </a:stretch>
        </p:blipFill>
        <p:spPr>
          <a:xfrm>
            <a:off x="2906961" y="2621441"/>
            <a:ext cx="4698006" cy="369914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842443" cy="4351338"/>
          </a:xfrm>
          <a:prstGeom prst="rect">
            <a:avLst/>
          </a:prstGeom>
        </p:spPr>
        <p:txBody>
          <a:bodyPr lIns="91440" tIns="45720" rIns="91440" bIns="45720" anchor="t">
            <a:normAutofit/>
          </a:bodyPr>
          <a:lstStyle/>
          <a:p>
            <a:pPr>
              <a:lnSpc>
                <a:spcPct val="100000"/>
              </a:lnSpc>
              <a:spcBef>
                <a:spcPts val="1400"/>
              </a:spcBef>
            </a:pPr>
            <a:r>
              <a:rPr lang="en-US" sz="1800" dirty="0">
                <a:latin typeface="Abadi"/>
              </a:rPr>
              <a:t>Different launch sites different success rates. </a:t>
            </a:r>
            <a:r>
              <a:rPr lang="en-US" sz="1800" dirty="0">
                <a:latin typeface="Abadi"/>
                <a:ea typeface="Calibri"/>
                <a:cs typeface="Calibri"/>
              </a:rPr>
              <a:t>Launch site KSC LC-39A has the highest success rate of 77%.</a:t>
            </a:r>
          </a:p>
          <a:p>
            <a:pPr>
              <a:lnSpc>
                <a:spcPct val="100000"/>
              </a:lnSpc>
              <a:spcBef>
                <a:spcPts val="1400"/>
              </a:spcBef>
            </a:pPr>
            <a:r>
              <a:rPr lang="en-US" sz="1800" dirty="0">
                <a:latin typeface="Abadi"/>
                <a:ea typeface="Calibri"/>
                <a:cs typeface="Calibri"/>
              </a:rPr>
              <a:t>As the flight number increases in each of the lunch sites, the success rate also increases. </a:t>
            </a:r>
          </a:p>
          <a:p>
            <a:pPr>
              <a:lnSpc>
                <a:spcPct val="100000"/>
              </a:lnSpc>
              <a:spcBef>
                <a:spcPts val="1400"/>
              </a:spcBef>
            </a:pPr>
            <a:r>
              <a:rPr lang="en-US" sz="1800" dirty="0">
                <a:latin typeface="Abadi"/>
                <a:ea typeface="Calibri"/>
                <a:cs typeface="Calibri"/>
              </a:rPr>
              <a:t>There is no rocket launched for </a:t>
            </a:r>
            <a:r>
              <a:rPr lang="en-US" sz="1800" dirty="0" err="1">
                <a:latin typeface="Abadi"/>
                <a:ea typeface="Calibri"/>
                <a:cs typeface="Calibri"/>
              </a:rPr>
              <a:t>heavyload</a:t>
            </a:r>
            <a:r>
              <a:rPr lang="en-US" sz="1800" dirty="0">
                <a:latin typeface="Abadi"/>
                <a:ea typeface="Calibri"/>
                <a:cs typeface="Calibri"/>
              </a:rPr>
              <a:t> mass greater than 10000 for VAFB-SLC</a:t>
            </a:r>
          </a:p>
          <a:p>
            <a:pPr>
              <a:lnSpc>
                <a:spcPct val="100000"/>
              </a:lnSpc>
              <a:spcBef>
                <a:spcPts val="1400"/>
              </a:spcBef>
            </a:pPr>
            <a:r>
              <a:rPr lang="en-US" sz="1800" dirty="0">
                <a:latin typeface="Abadi"/>
                <a:ea typeface="Calibri"/>
                <a:cs typeface="Calibri"/>
              </a:rPr>
              <a:t>The orbit type ES-L-1, GEO, HEO, SSO have the highest success rate of 100%</a:t>
            </a:r>
          </a:p>
          <a:p>
            <a:r>
              <a:rPr lang="en-US" sz="1800" dirty="0">
                <a:latin typeface="Abadi"/>
                <a:ea typeface="Calibri"/>
                <a:cs typeface="Calibri"/>
              </a:rPr>
              <a:t>With heavy payloads the successful landing or positive landing rate are more for </a:t>
            </a:r>
            <a:r>
              <a:rPr lang="en-US" sz="1800" dirty="0" err="1">
                <a:latin typeface="Abadi"/>
                <a:ea typeface="Calibri"/>
                <a:cs typeface="Calibri"/>
              </a:rPr>
              <a:t>Polar,LEO</a:t>
            </a:r>
            <a:r>
              <a:rPr lang="en-US" sz="1800" dirty="0">
                <a:latin typeface="Abadi"/>
                <a:ea typeface="Calibri"/>
                <a:cs typeface="Calibri"/>
              </a:rPr>
              <a:t> and ISS.</a:t>
            </a:r>
          </a:p>
          <a:p>
            <a:r>
              <a:rPr lang="en-US" sz="1800" dirty="0">
                <a:latin typeface="Abadi"/>
                <a:ea typeface="Calibri"/>
                <a:cs typeface="Calibri"/>
              </a:rPr>
              <a:t>However, for GTO, it's difficult to distinguish between successful and unsuccessful landings as both outcomes are present.</a:t>
            </a:r>
          </a:p>
          <a:p>
            <a:pPr>
              <a:lnSpc>
                <a:spcPct val="100000"/>
              </a:lnSpc>
              <a:spcBef>
                <a:spcPts val="1400"/>
              </a:spcBef>
            </a:pPr>
            <a:r>
              <a:rPr lang="en-US" sz="1800" dirty="0">
                <a:latin typeface="Abadi"/>
                <a:ea typeface="Calibri"/>
                <a:cs typeface="Calibri"/>
              </a:rPr>
              <a:t>The success rate since 2013 kept increasing till 2020</a:t>
            </a:r>
            <a:endParaRPr lang="en-US" sz="1800" dirty="0">
              <a:latin typeface="Abadi"/>
            </a:endParaRPr>
          </a:p>
          <a:p>
            <a:pPr>
              <a:lnSpc>
                <a:spcPct val="100000"/>
              </a:lnSpc>
              <a:spcBef>
                <a:spcPts val="1400"/>
              </a:spcBef>
            </a:pPr>
            <a:endParaRPr lang="en-US" sz="1700" dirty="0">
              <a:solidFill>
                <a:schemeClr val="accent3">
                  <a:lumMod val="25000"/>
                </a:schemeClr>
              </a:solidFill>
              <a:latin typeface="Abadi"/>
              <a:ea typeface="Calibri"/>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How  SpaceX Falcon 9 data were collected. </a:t>
            </a:r>
          </a:p>
          <a:p>
            <a:pPr lvl="1">
              <a:lnSpc>
                <a:spcPct val="100000"/>
              </a:lnSpc>
              <a:spcBef>
                <a:spcPts val="1400"/>
              </a:spcBef>
              <a:buFont typeface="Courier New" panose="020B0604020202020204" pitchFamily="34" charset="0"/>
              <a:buChar char="o"/>
            </a:pPr>
            <a:r>
              <a:rPr lang="en-US" sz="1400" dirty="0">
                <a:latin typeface="Abadi"/>
                <a:ea typeface="+mn-lt"/>
                <a:cs typeface="+mn-lt"/>
              </a:rPr>
              <a:t>Data were collected using SpaceX API by making get request. A series of helper functions were defined that will helped to use the API to extract information using identification numbers in the launch data.</a:t>
            </a:r>
          </a:p>
          <a:p>
            <a:pPr lvl="1">
              <a:lnSpc>
                <a:spcPct val="100000"/>
              </a:lnSpc>
              <a:spcBef>
                <a:spcPts val="1400"/>
              </a:spcBef>
              <a:buFont typeface="Courier New" panose="020B0604020202020204" pitchFamily="34" charset="0"/>
              <a:buChar char="o"/>
            </a:pPr>
            <a:r>
              <a:rPr lang="en-US" sz="1400" dirty="0">
                <a:solidFill>
                  <a:srgbClr val="000000"/>
                </a:solidFill>
                <a:latin typeface="Abadi"/>
                <a:ea typeface="Calibri"/>
                <a:cs typeface="Calibri"/>
              </a:rPr>
              <a:t>To make the requested JSON results more consistent, the SpaceX launch data was requested ad parsed using get request and then converted into Pandas Data frame.</a:t>
            </a:r>
          </a:p>
          <a:p>
            <a:pPr lvl="1">
              <a:lnSpc>
                <a:spcPct val="100000"/>
              </a:lnSpc>
              <a:spcBef>
                <a:spcPts val="1400"/>
              </a:spcBef>
              <a:buFont typeface="Courier New" panose="020B0604020202020204" pitchFamily="34" charset="0"/>
              <a:buChar char="o"/>
            </a:pPr>
            <a:r>
              <a:rPr lang="en-US" sz="1400" dirty="0">
                <a:solidFill>
                  <a:srgbClr val="000000"/>
                </a:solidFill>
                <a:latin typeface="Abadi"/>
                <a:ea typeface="Calibri"/>
                <a:cs typeface="Calibri"/>
              </a:rPr>
              <a:t>Performed web scrapping </a:t>
            </a:r>
            <a:r>
              <a:rPr lang="en-US" sz="1400" dirty="0">
                <a:solidFill>
                  <a:srgbClr val="000000"/>
                </a:solidFill>
                <a:latin typeface="Abadi"/>
                <a:ea typeface="+mn-lt"/>
                <a:cs typeface="+mn-lt"/>
              </a:rPr>
              <a:t> to collect Falcon 9 historical launch records from a Wikipedia page titled </a:t>
            </a:r>
            <a:r>
              <a:rPr lang="en-US" sz="1400" dirty="0">
                <a:solidFill>
                  <a:srgbClr val="000000"/>
                </a:solidFill>
                <a:latin typeface="Abadi"/>
                <a:ea typeface="Calibri"/>
                <a:cs typeface="Calibri"/>
              </a:rPr>
              <a:t>List of Falcon 9 and Falcon Heavy launches. Using </a:t>
            </a:r>
            <a:r>
              <a:rPr lang="en-US" sz="1400" dirty="0" err="1">
                <a:solidFill>
                  <a:srgbClr val="000000"/>
                </a:solidFill>
                <a:latin typeface="Abadi"/>
                <a:ea typeface="Calibri"/>
                <a:cs typeface="Calibri"/>
              </a:rPr>
              <a:t>BeautifulSoup</a:t>
            </a:r>
            <a:r>
              <a:rPr lang="en-US" sz="1400" dirty="0">
                <a:solidFill>
                  <a:srgbClr val="000000"/>
                </a:solidFill>
                <a:latin typeface="Abadi"/>
                <a:ea typeface="Calibri"/>
                <a:cs typeface="Calibri"/>
              </a:rPr>
              <a:t> and request libraries data were extracted from the Falcon 9 HTML Table from the Wikipedia page. Then I parsed the table and converted it into Panadas Data frame </a:t>
            </a:r>
          </a:p>
          <a:p>
            <a:pPr lvl="1">
              <a:lnSpc>
                <a:spcPct val="100000"/>
              </a:lnSpc>
              <a:spcBef>
                <a:spcPts val="1400"/>
              </a:spcBef>
              <a:buFont typeface="Courier New" panose="020B0604020202020204" pitchFamily="34" charset="0"/>
              <a:buChar char="o"/>
            </a:pPr>
            <a:endParaRPr lang="en-US" sz="1400" dirty="0">
              <a:solidFill>
                <a:srgbClr val="000000"/>
              </a:solidFill>
              <a:latin typeface="Abadi"/>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8" name="Picture 7" descr="A diagram of a software process&#10;&#10;AI-generated content may be incorrect.">
            <a:extLst>
              <a:ext uri="{FF2B5EF4-FFF2-40B4-BE49-F238E27FC236}">
                <a16:creationId xmlns:a16="http://schemas.microsoft.com/office/drawing/2014/main" id="{E161C09E-7A90-0EDF-900A-B9CBF63ECBF8}"/>
              </a:ext>
            </a:extLst>
          </p:cNvPr>
          <p:cNvPicPr>
            <a:picLocks noChangeAspect="1"/>
          </p:cNvPicPr>
          <p:nvPr/>
        </p:nvPicPr>
        <p:blipFill>
          <a:blip r:embed="rId3"/>
          <a:stretch>
            <a:fillRect/>
          </a:stretch>
        </p:blipFill>
        <p:spPr>
          <a:xfrm>
            <a:off x="3328930" y="4527301"/>
            <a:ext cx="3789803" cy="189800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1200" b="1"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1200" b="1" dirty="0">
              <a:solidFill>
                <a:srgbClr val="1C7DDB"/>
              </a:solidFill>
              <a:latin typeface="Abadi"/>
            </a:endParaRPr>
          </a:p>
          <a:p>
            <a:pPr marL="0" indent="0">
              <a:buNone/>
            </a:pPr>
            <a:endParaRPr lang="en-US" sz="1200" b="1"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Data collection with SpaceX REST calls </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Calibri" panose="020F0502020204030204"/>
              <a:ea typeface="+mn-lt"/>
              <a:cs typeface="+mn-lt"/>
            </a:endParaRPr>
          </a:p>
          <a:p>
            <a:pPr>
              <a:lnSpc>
                <a:spcPct val="100000"/>
              </a:lnSpc>
              <a:spcBef>
                <a:spcPts val="1400"/>
              </a:spcBef>
            </a:pP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Github Link:Space-X-Falcon-9-landing-prediction/spacex-data-collection-api.ipynb at main · esratisha/Space-X-Falcon-9-landing-prediction</a:t>
            </a:r>
            <a:endParaRPr lang="en-US">
              <a:solidFill>
                <a:schemeClr val="accent3">
                  <a:lumMod val="25000"/>
                </a:schemeClr>
              </a:solidFill>
              <a:ea typeface="Calibri"/>
              <a:cs typeface="Calibri"/>
              <a:hlinkClick r:id="rId3">
                <a:extLst>
                  <a:ext uri="{A12FA001-AC4F-418D-AE19-62706E023703}">
                    <ahyp:hlinkClr xmlns:ahyp="http://schemas.microsoft.com/office/drawing/2018/hyperlinkcolor" val="tx"/>
                  </a:ext>
                </a:extLst>
              </a:hlinkClick>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AI-generated content may be incorrect.">
            <a:extLst>
              <a:ext uri="{FF2B5EF4-FFF2-40B4-BE49-F238E27FC236}">
                <a16:creationId xmlns:a16="http://schemas.microsoft.com/office/drawing/2014/main" id="{A3247D90-878E-1ACD-2B92-731E7A5C3C77}"/>
              </a:ext>
            </a:extLst>
          </p:cNvPr>
          <p:cNvPicPr>
            <a:picLocks noChangeAspect="1"/>
          </p:cNvPicPr>
          <p:nvPr/>
        </p:nvPicPr>
        <p:blipFill>
          <a:blip r:embed="rId4"/>
          <a:stretch>
            <a:fillRect/>
          </a:stretch>
        </p:blipFill>
        <p:spPr>
          <a:xfrm>
            <a:off x="5906877" y="1899893"/>
            <a:ext cx="5464367" cy="398546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92893" y="1526047"/>
            <a:ext cx="10184309" cy="73604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a:t>
            </a:r>
          </a:p>
          <a:p>
            <a:pPr>
              <a:lnSpc>
                <a:spcPct val="100000"/>
              </a:lnSpc>
              <a:spcBef>
                <a:spcPts val="1400"/>
              </a:spcBef>
            </a:pP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Github Link:Space-X-Falcon-9-landing-prediction/spacex-webscraping.ipynb at main · esratisha/Space-X-Falcon-9-landing-prediction</a:t>
            </a:r>
          </a:p>
          <a:p>
            <a:pPr>
              <a:lnSpc>
                <a:spcPct val="100000"/>
              </a:lnSpc>
              <a:spcBef>
                <a:spcPts val="1400"/>
              </a:spcBef>
            </a:pPr>
            <a:endParaRPr lang="en-US" sz="2200" dirty="0">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descr="A screenshot of a computer program&#10;&#10;AI-generated content may be incorrect.">
            <a:extLst>
              <a:ext uri="{FF2B5EF4-FFF2-40B4-BE49-F238E27FC236}">
                <a16:creationId xmlns:a16="http://schemas.microsoft.com/office/drawing/2014/main" id="{5F0E786B-071B-A051-E139-338531BFABBC}"/>
              </a:ext>
            </a:extLst>
          </p:cNvPr>
          <p:cNvPicPr>
            <a:picLocks noChangeAspect="1"/>
          </p:cNvPicPr>
          <p:nvPr/>
        </p:nvPicPr>
        <p:blipFill>
          <a:blip r:embed="rId4"/>
          <a:stretch>
            <a:fillRect/>
          </a:stretch>
        </p:blipFill>
        <p:spPr>
          <a:xfrm>
            <a:off x="607247" y="2990277"/>
            <a:ext cx="10848975" cy="344805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51</Slides>
  <Notes>3</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1218</cp:revision>
  <dcterms:created xsi:type="dcterms:W3CDTF">2021-04-29T18:58:34Z</dcterms:created>
  <dcterms:modified xsi:type="dcterms:W3CDTF">2025-09-17T22:31:33Z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